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1"/>
  </p:notesMasterIdLst>
  <p:sldIdLst>
    <p:sldId id="256" r:id="rId2"/>
    <p:sldId id="257" r:id="rId3"/>
    <p:sldId id="285" r:id="rId4"/>
    <p:sldId id="284" r:id="rId5"/>
    <p:sldId id="376" r:id="rId6"/>
    <p:sldId id="259" r:id="rId7"/>
    <p:sldId id="304" r:id="rId8"/>
    <p:sldId id="260" r:id="rId9"/>
    <p:sldId id="378" r:id="rId10"/>
    <p:sldId id="305" r:id="rId11"/>
    <p:sldId id="300" r:id="rId12"/>
    <p:sldId id="379" r:id="rId13"/>
    <p:sldId id="306" r:id="rId14"/>
    <p:sldId id="261" r:id="rId15"/>
    <p:sldId id="286" r:id="rId16"/>
    <p:sldId id="319" r:id="rId17"/>
    <p:sldId id="265" r:id="rId18"/>
    <p:sldId id="307" r:id="rId19"/>
    <p:sldId id="308" r:id="rId20"/>
    <p:sldId id="309" r:id="rId21"/>
    <p:sldId id="310" r:id="rId22"/>
    <p:sldId id="311" r:id="rId23"/>
    <p:sldId id="292" r:id="rId24"/>
    <p:sldId id="320" r:id="rId25"/>
    <p:sldId id="312" r:id="rId26"/>
    <p:sldId id="313" r:id="rId27"/>
    <p:sldId id="314" r:id="rId28"/>
    <p:sldId id="315" r:id="rId29"/>
    <p:sldId id="316" r:id="rId30"/>
    <p:sldId id="317" r:id="rId31"/>
    <p:sldId id="318" r:id="rId32"/>
    <p:sldId id="268" r:id="rId33"/>
    <p:sldId id="321" r:id="rId34"/>
    <p:sldId id="322" r:id="rId35"/>
    <p:sldId id="323" r:id="rId36"/>
    <p:sldId id="324" r:id="rId37"/>
    <p:sldId id="325" r:id="rId38"/>
    <p:sldId id="326" r:id="rId39"/>
    <p:sldId id="293" r:id="rId40"/>
    <p:sldId id="339" r:id="rId41"/>
    <p:sldId id="340" r:id="rId42"/>
    <p:sldId id="341" r:id="rId43"/>
    <p:sldId id="342" r:id="rId44"/>
    <p:sldId id="263" r:id="rId45"/>
    <p:sldId id="327" r:id="rId46"/>
    <p:sldId id="328" r:id="rId47"/>
    <p:sldId id="329" r:id="rId48"/>
    <p:sldId id="330" r:id="rId49"/>
    <p:sldId id="331" r:id="rId50"/>
    <p:sldId id="332" r:id="rId51"/>
    <p:sldId id="333" r:id="rId52"/>
    <p:sldId id="262" r:id="rId53"/>
    <p:sldId id="334" r:id="rId54"/>
    <p:sldId id="335" r:id="rId55"/>
    <p:sldId id="336" r:id="rId56"/>
    <p:sldId id="337" r:id="rId57"/>
    <p:sldId id="338" r:id="rId58"/>
    <p:sldId id="291" r:id="rId59"/>
    <p:sldId id="343" r:id="rId60"/>
    <p:sldId id="344" r:id="rId61"/>
    <p:sldId id="345" r:id="rId62"/>
    <p:sldId id="346" r:id="rId63"/>
    <p:sldId id="347" r:id="rId64"/>
    <p:sldId id="348" r:id="rId65"/>
    <p:sldId id="349" r:id="rId66"/>
    <p:sldId id="350" r:id="rId67"/>
    <p:sldId id="351" r:id="rId68"/>
    <p:sldId id="278" r:id="rId69"/>
    <p:sldId id="377" r:id="rId70"/>
    <p:sldId id="352" r:id="rId71"/>
    <p:sldId id="353" r:id="rId72"/>
    <p:sldId id="354" r:id="rId73"/>
    <p:sldId id="355" r:id="rId74"/>
    <p:sldId id="356" r:id="rId75"/>
    <p:sldId id="357" r:id="rId76"/>
    <p:sldId id="358" r:id="rId77"/>
    <p:sldId id="273" r:id="rId78"/>
    <p:sldId id="359" r:id="rId79"/>
    <p:sldId id="360" r:id="rId80"/>
    <p:sldId id="361" r:id="rId81"/>
    <p:sldId id="362" r:id="rId82"/>
    <p:sldId id="272" r:id="rId83"/>
    <p:sldId id="366" r:id="rId84"/>
    <p:sldId id="367" r:id="rId85"/>
    <p:sldId id="368" r:id="rId86"/>
    <p:sldId id="369" r:id="rId87"/>
    <p:sldId id="277" r:id="rId88"/>
    <p:sldId id="370" r:id="rId89"/>
    <p:sldId id="371" r:id="rId90"/>
    <p:sldId id="380" r:id="rId91"/>
    <p:sldId id="267" r:id="rId92"/>
    <p:sldId id="298" r:id="rId93"/>
    <p:sldId id="372" r:id="rId94"/>
    <p:sldId id="373" r:id="rId95"/>
    <p:sldId id="374" r:id="rId96"/>
    <p:sldId id="375" r:id="rId97"/>
    <p:sldId id="296" r:id="rId98"/>
    <p:sldId id="289" r:id="rId99"/>
    <p:sldId id="269" r:id="rId100"/>
    <p:sldId id="303" r:id="rId101"/>
    <p:sldId id="302" r:id="rId102"/>
    <p:sldId id="382" r:id="rId103"/>
    <p:sldId id="383" r:id="rId104"/>
    <p:sldId id="384" r:id="rId105"/>
    <p:sldId id="385" r:id="rId106"/>
    <p:sldId id="386" r:id="rId107"/>
    <p:sldId id="387" r:id="rId108"/>
    <p:sldId id="388" r:id="rId109"/>
    <p:sldId id="301" r:id="rId1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p:restoredTop sz="77469"/>
  </p:normalViewPr>
  <p:slideViewPr>
    <p:cSldViewPr snapToGrid="0" snapToObjects="1">
      <p:cViewPr>
        <p:scale>
          <a:sx n="89" d="100"/>
          <a:sy n="89" d="100"/>
        </p:scale>
        <p:origin x="1192" y="88"/>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5" d="100"/>
          <a:sy n="85" d="100"/>
        </p:scale>
        <p:origin x="3928" y="168"/>
      </p:cViewPr>
      <p:guideLst/>
    </p:cSldViewPr>
  </p:notesViewPr>
  <p:gridSpacing cx="72008" cy="72008"/>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slide" Target="slides/slide107.xml"/><Relationship Id="rId109" Type="http://schemas.openxmlformats.org/officeDocument/2006/relationships/slide" Target="slides/slide10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10" Type="http://schemas.openxmlformats.org/officeDocument/2006/relationships/slide" Target="slides/slide109.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11" Type="http://schemas.openxmlformats.org/officeDocument/2006/relationships/notesMaster" Target="notesMasters/notesMaster1.xml"/><Relationship Id="rId112" Type="http://schemas.openxmlformats.org/officeDocument/2006/relationships/presProps" Target="presProps.xml"/><Relationship Id="rId113" Type="http://schemas.openxmlformats.org/officeDocument/2006/relationships/viewProps" Target="viewProps.xml"/><Relationship Id="rId114" Type="http://schemas.openxmlformats.org/officeDocument/2006/relationships/theme" Target="theme/theme1.xml"/><Relationship Id="rId115"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hdphoto1.wdp>
</file>

<file path=ppt/media/image1.png>
</file>

<file path=ppt/media/image10.png>
</file>

<file path=ppt/media/image11.gif>
</file>

<file path=ppt/media/image2.png>
</file>

<file path=ppt/media/image3.jpg>
</file>

<file path=ppt/media/image4.pn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B0E7DE-2B5A-4B42-B133-5AAED3792CEE}" type="datetimeFigureOut">
              <a:rPr lang="en-US" smtClean="0"/>
              <a:t>11/3/19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777E13-8C66-5049-B622-BA7432B32CE1}" type="slidenum">
              <a:rPr lang="en-US" smtClean="0"/>
              <a:t>‹#›</a:t>
            </a:fld>
            <a:endParaRPr lang="en-US"/>
          </a:p>
        </p:txBody>
      </p:sp>
    </p:spTree>
    <p:extLst>
      <p:ext uri="{BB962C8B-B14F-4D97-AF65-F5344CB8AC3E}">
        <p14:creationId xmlns:p14="http://schemas.microsoft.com/office/powerpoint/2010/main" val="16056511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a:t>
            </a:fld>
            <a:endParaRPr lang="en-US"/>
          </a:p>
        </p:txBody>
      </p:sp>
    </p:spTree>
    <p:extLst>
      <p:ext uri="{BB962C8B-B14F-4D97-AF65-F5344CB8AC3E}">
        <p14:creationId xmlns:p14="http://schemas.microsoft.com/office/powerpoint/2010/main" val="20355395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don’t think there’s much of a market</a:t>
            </a:r>
            <a:r>
              <a:rPr lang="en-US" baseline="0" dirty="0" smtClean="0"/>
              <a:t> for a completely alien, un-JavaScript like, kind of programming language that compiles to JavaScript.  If the language compiles to JavaScript then JavaScript users are probably the people who will be most interested in it, so that’s why I’ve chosen to make the syntax very JavaScript like.</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a:t>
            </a:fld>
            <a:endParaRPr lang="en-US"/>
          </a:p>
        </p:txBody>
      </p:sp>
    </p:spTree>
    <p:extLst>
      <p:ext uri="{BB962C8B-B14F-4D97-AF65-F5344CB8AC3E}">
        <p14:creationId xmlns:p14="http://schemas.microsoft.com/office/powerpoint/2010/main" val="13677995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After considering practical matter, then started to fantasize about some far out and far off ideas.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11</a:t>
            </a:fld>
            <a:endParaRPr lang="en-US"/>
          </a:p>
        </p:txBody>
      </p:sp>
    </p:spTree>
    <p:extLst>
      <p:ext uri="{BB962C8B-B14F-4D97-AF65-F5344CB8AC3E}">
        <p14:creationId xmlns:p14="http://schemas.microsoft.com/office/powerpoint/2010/main" val="1848400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else would my dream language have?</a:t>
            </a:r>
          </a:p>
          <a:p>
            <a:endParaRPr lang="en-US" baseline="0" dirty="0" smtClean="0"/>
          </a:p>
          <a:p>
            <a:r>
              <a:rPr lang="en-US" baseline="0" dirty="0" smtClean="0"/>
              <a:t>One thing I’d love the language to have is </a:t>
            </a:r>
            <a:r>
              <a:rPr lang="en-US" baseline="0" dirty="0" err="1" smtClean="0"/>
              <a:t>homoiconicity</a:t>
            </a:r>
            <a:r>
              <a:rPr lang="en-US" baseline="0" dirty="0" smtClean="0"/>
              <a:t>.  If you look on the internet you’ll find there’s some debate as to what </a:t>
            </a:r>
            <a:r>
              <a:rPr lang="en-US" baseline="0" dirty="0" err="1" smtClean="0"/>
              <a:t>homoiconicity</a:t>
            </a:r>
            <a:r>
              <a:rPr lang="en-US" baseline="0" dirty="0" smtClean="0"/>
              <a:t> means.  I’ll give you a purely practical definition borrowed from </a:t>
            </a:r>
            <a:r>
              <a:rPr lang="en-US" baseline="0" dirty="0" err="1" smtClean="0"/>
              <a:t>wikipedia</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12</a:t>
            </a:fld>
            <a:endParaRPr lang="en-US"/>
          </a:p>
        </p:txBody>
      </p:sp>
    </p:spTree>
    <p:extLst>
      <p:ext uri="{BB962C8B-B14F-4D97-AF65-F5344CB8AC3E}">
        <p14:creationId xmlns:p14="http://schemas.microsoft.com/office/powerpoint/2010/main" val="21176279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key point is that last condition, using the same representation.  What this means is having ’</a:t>
            </a:r>
            <a:r>
              <a:rPr lang="en-US" baseline="0" dirty="0" err="1" smtClean="0"/>
              <a:t>eval</a:t>
            </a:r>
            <a:r>
              <a:rPr lang="en-US" baseline="0" dirty="0" smtClean="0"/>
              <a:t>’ or an AST parser library in your </a:t>
            </a:r>
            <a:r>
              <a:rPr lang="en-US" baseline="0" dirty="0" err="1" smtClean="0"/>
              <a:t>langauge</a:t>
            </a:r>
            <a:r>
              <a:rPr lang="en-US" baseline="0" dirty="0" smtClean="0"/>
              <a:t> doesn’t make it </a:t>
            </a:r>
            <a:r>
              <a:rPr lang="en-US" baseline="0" dirty="0" err="1" smtClean="0"/>
              <a:t>homoiconic</a:t>
            </a:r>
            <a:r>
              <a:rPr lang="en-US" baseline="0" dirty="0" smtClean="0"/>
              <a:t> because the code and the string or the AST representations are different.</a:t>
            </a:r>
          </a:p>
          <a:p>
            <a:endParaRPr lang="en-US" baseline="0" dirty="0" smtClean="0"/>
          </a:p>
          <a:p>
            <a:r>
              <a:rPr lang="en-US" baseline="0" dirty="0" smtClean="0"/>
              <a:t>If this was a film we would now cut away to my back-story.  In my first job, I wrote an expert system.  The idea was the customer would install a data collection agent on all their computers and every night a data set would be sent our severs.  My expert system would look at the data and say things like: “You are starting to get read errors from your hard disk drive and this can be a precursor to disk drive failure.”  The expert system consisted of a set of rules along those lines.</a:t>
            </a:r>
          </a:p>
          <a:p>
            <a:r>
              <a:rPr lang="en-US" baseline="0" dirty="0" smtClean="0"/>
              <a:t>I wrote the expert system in Prolog, and because Prolog is </a:t>
            </a:r>
            <a:r>
              <a:rPr lang="en-US" baseline="0" dirty="0" err="1" smtClean="0"/>
              <a:t>homoiconic</a:t>
            </a:r>
            <a:r>
              <a:rPr lang="en-US" baseline="0" dirty="0" smtClean="0"/>
              <a:t>, I was able to examine the rule set and progressively </a:t>
            </a:r>
            <a:r>
              <a:rPr lang="en-US" baseline="0" dirty="0" err="1" smtClean="0"/>
              <a:t>generalise</a:t>
            </a:r>
            <a:r>
              <a:rPr lang="en-US" baseline="0" dirty="0" smtClean="0"/>
              <a:t> the rules in it such that if people encountered errors from their disk drives that we had never seen before, we would still be able to say: “This might be a precursor to disk drive failure.”.  It sounds incredible but it was actually something like 15 lines of prolog to make that happen.</a:t>
            </a:r>
          </a:p>
          <a:p>
            <a:endParaRPr lang="en-US" baseline="0" dirty="0" smtClean="0"/>
          </a:p>
          <a:p>
            <a:r>
              <a:rPr lang="en-US" baseline="0" dirty="0" smtClean="0"/>
              <a:t>You can only do that kind of thing if that the language you are using is </a:t>
            </a:r>
            <a:r>
              <a:rPr lang="en-US" baseline="0" dirty="0" err="1" smtClean="0"/>
              <a:t>homoiconic</a:t>
            </a:r>
            <a:r>
              <a:rPr lang="en-US" baseline="0" dirty="0" smtClean="0"/>
              <a:t>.  When I daydream of a super new programming language, </a:t>
            </a:r>
            <a:r>
              <a:rPr lang="en-US" baseline="0" dirty="0" err="1" smtClean="0"/>
              <a:t>homoiconicity</a:t>
            </a:r>
            <a:r>
              <a:rPr lang="en-US" baseline="0" dirty="0" smtClean="0"/>
              <a:t>, is one of the major features I’d like to have. </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13</a:t>
            </a:fld>
            <a:endParaRPr lang="en-US"/>
          </a:p>
        </p:txBody>
      </p:sp>
    </p:spTree>
    <p:extLst>
      <p:ext uri="{BB962C8B-B14F-4D97-AF65-F5344CB8AC3E}">
        <p14:creationId xmlns:p14="http://schemas.microsoft.com/office/powerpoint/2010/main" val="8514790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Those are the design goals, does that sound like something you’d be interested in?</a:t>
            </a:r>
          </a:p>
          <a:p>
            <a:r>
              <a:rPr lang="en-US" baseline="0" dirty="0" smtClean="0"/>
              <a:t>Quick show of hands. Who’s interested?</a:t>
            </a:r>
          </a:p>
          <a:p>
            <a:endParaRPr lang="en-US" baseline="0" dirty="0" smtClean="0"/>
          </a:p>
          <a:p>
            <a:r>
              <a:rPr lang="en-US" baseline="0" dirty="0" smtClean="0"/>
              <a:t>Well, this isn’t just something I’ve been thinking idly about.  I’ve actually been working on a language, and I’d like to introduce it to you today.</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14</a:t>
            </a:fld>
            <a:endParaRPr lang="en-US"/>
          </a:p>
        </p:txBody>
      </p:sp>
    </p:spTree>
    <p:extLst>
      <p:ext uri="{BB962C8B-B14F-4D97-AF65-F5344CB8AC3E}">
        <p14:creationId xmlns:p14="http://schemas.microsoft.com/office/powerpoint/2010/main" val="646179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OK, so before I continue</a:t>
            </a:r>
            <a:r>
              <a:rPr lang="en-US" baseline="0" dirty="0" smtClean="0"/>
              <a:t>, I just want to set your expectations appropriately. </a:t>
            </a:r>
            <a:r>
              <a:rPr lang="en-US" dirty="0" smtClean="0"/>
              <a:t>I’m about 90-95% done.</a:t>
            </a:r>
            <a:r>
              <a:rPr lang="en-US" baseline="0" dirty="0" smtClean="0"/>
              <a:t>  T</a:t>
            </a:r>
            <a:r>
              <a:rPr lang="en-US" dirty="0" smtClean="0"/>
              <a:t>here’s just</a:t>
            </a:r>
            <a:r>
              <a:rPr lang="en-US" baseline="0" dirty="0" smtClean="0"/>
              <a:t> a</a:t>
            </a:r>
            <a:r>
              <a:rPr lang="en-US" dirty="0" smtClean="0"/>
              <a:t> few things still left to do.  </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15</a:t>
            </a:fld>
            <a:endParaRPr lang="en-US"/>
          </a:p>
        </p:txBody>
      </p:sp>
    </p:spTree>
    <p:extLst>
      <p:ext uri="{BB962C8B-B14F-4D97-AF65-F5344CB8AC3E}">
        <p14:creationId xmlns:p14="http://schemas.microsoft.com/office/powerpoint/2010/main" val="937723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just going to go through a few items off the To</a:t>
            </a:r>
            <a:r>
              <a:rPr lang="en-US" baseline="0" dirty="0" smtClean="0"/>
              <a:t> Do list</a:t>
            </a:r>
            <a:r>
              <a:rPr lang="is-IS" baseline="0" dirty="0" smtClean="0"/>
              <a: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16</a:t>
            </a:fld>
            <a:endParaRPr lang="en-US"/>
          </a:p>
        </p:txBody>
      </p:sp>
    </p:spTree>
    <p:extLst>
      <p:ext uri="{BB962C8B-B14F-4D97-AF65-F5344CB8AC3E}">
        <p14:creationId xmlns:p14="http://schemas.microsoft.com/office/powerpoint/2010/main" val="13266145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mark the data members</a:t>
            </a:r>
            <a:r>
              <a:rPr lang="en-US" baseline="0" dirty="0" smtClean="0"/>
              <a:t> of objects as read only.</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17</a:t>
            </a:fld>
            <a:endParaRPr lang="en-US"/>
          </a:p>
        </p:txBody>
      </p:sp>
    </p:spTree>
    <p:extLst>
      <p:ext uri="{BB962C8B-B14F-4D97-AF65-F5344CB8AC3E}">
        <p14:creationId xmlns:p14="http://schemas.microsoft.com/office/powerpoint/2010/main" val="5258891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a:t>
            </a:r>
            <a:r>
              <a:rPr lang="uk-UA" dirty="0" smtClean="0"/>
              <a:t>’</a:t>
            </a:r>
            <a:r>
              <a:rPr lang="en-US" dirty="0" smtClean="0"/>
              <a:t>t</a:t>
            </a:r>
            <a:r>
              <a:rPr lang="en-US" baseline="0" dirty="0" smtClean="0"/>
              <a:t> seal a class to prevent it being sub-classed.</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18</a:t>
            </a:fld>
            <a:endParaRPr lang="en-US"/>
          </a:p>
        </p:txBody>
      </p:sp>
    </p:spTree>
    <p:extLst>
      <p:ext uri="{BB962C8B-B14F-4D97-AF65-F5344CB8AC3E}">
        <p14:creationId xmlns:p14="http://schemas.microsoft.com/office/powerpoint/2010/main" val="11017153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limit access to class</a:t>
            </a:r>
            <a:r>
              <a:rPr lang="en-US" baseline="0" dirty="0" smtClean="0"/>
              <a:t> members to only being accessed from your program boundaries.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19</a:t>
            </a:fld>
            <a:endParaRPr lang="en-US"/>
          </a:p>
        </p:txBody>
      </p:sp>
    </p:spTree>
    <p:extLst>
      <p:ext uri="{BB962C8B-B14F-4D97-AF65-F5344CB8AC3E}">
        <p14:creationId xmlns:p14="http://schemas.microsoft.com/office/powerpoint/2010/main" val="2003134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I talk about the future, let’s just think about the status quo.</a:t>
            </a:r>
            <a:br>
              <a:rPr lang="en-US" dirty="0" smtClean="0"/>
            </a:br>
            <a:r>
              <a:rPr lang="en-US" dirty="0" smtClean="0"/>
              <a:t/>
            </a:r>
            <a:br>
              <a:rPr lang="en-US" dirty="0" smtClean="0"/>
            </a:br>
            <a:r>
              <a:rPr lang="en-US" dirty="0" smtClean="0"/>
              <a:t>Programming is a complicated business.  Because we do it everyday</a:t>
            </a:r>
            <a:r>
              <a:rPr lang="en-US" baseline="0" dirty="0" smtClean="0"/>
              <a:t> and we are immersed in it, </a:t>
            </a:r>
            <a:r>
              <a:rPr lang="en-US" dirty="0" smtClean="0"/>
              <a:t>It’s hard for us </a:t>
            </a:r>
            <a:r>
              <a:rPr lang="en-US" baseline="0" dirty="0" smtClean="0"/>
              <a:t>professionals to really understand the depth of knowledge required to be proficient at programming.</a:t>
            </a:r>
          </a:p>
          <a:p>
            <a:endParaRPr lang="en-US" baseline="0" dirty="0" smtClean="0"/>
          </a:p>
          <a:p>
            <a:r>
              <a:rPr lang="en-US" baseline="0" dirty="0" smtClean="0"/>
              <a:t>For example, consider if I sat my 13 year old son down and told him we are going to develop a program together in C# and WPF.  That would be a very serious undertaking, I’d have to explain a fair amount of those 1100 pages before we even get on to WPF.</a:t>
            </a:r>
            <a:br>
              <a:rPr lang="en-US" baseline="0" dirty="0" smtClean="0"/>
            </a:br>
            <a:r>
              <a:rPr lang="en-US" baseline="0" dirty="0" smtClean="0"/>
              <a:t/>
            </a:r>
            <a:br>
              <a:rPr lang="en-US" baseline="0" dirty="0" smtClean="0"/>
            </a:br>
            <a:r>
              <a:rPr lang="en-US" baseline="0" dirty="0" smtClean="0"/>
              <a:t>It’s very complicated, the question is really, does it really need to be this complex?</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a:t>
            </a:fld>
            <a:endParaRPr lang="en-US"/>
          </a:p>
        </p:txBody>
      </p:sp>
    </p:spTree>
    <p:extLst>
      <p:ext uri="{BB962C8B-B14F-4D97-AF65-F5344CB8AC3E}">
        <p14:creationId xmlns:p14="http://schemas.microsoft.com/office/powerpoint/2010/main" val="8994706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limit access to only subclasses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20</a:t>
            </a:fld>
            <a:endParaRPr lang="en-US"/>
          </a:p>
        </p:txBody>
      </p:sp>
    </p:spTree>
    <p:extLst>
      <p:ext uri="{BB962C8B-B14F-4D97-AF65-F5344CB8AC3E}">
        <p14:creationId xmlns:p14="http://schemas.microsoft.com/office/powerpoint/2010/main" val="2032466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can’t limit access to class members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21</a:t>
            </a:fld>
            <a:endParaRPr lang="en-US"/>
          </a:p>
        </p:txBody>
      </p:sp>
    </p:spTree>
    <p:extLst>
      <p:ext uri="{BB962C8B-B14F-4D97-AF65-F5344CB8AC3E}">
        <p14:creationId xmlns:p14="http://schemas.microsoft.com/office/powerpoint/2010/main" val="6719107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 to be honest</a:t>
            </a:r>
            <a:r>
              <a:rPr lang="en-US" baseline="0" dirty="0" smtClean="0"/>
              <a:t> with you, there’s no support for any kind of access modifier.</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22</a:t>
            </a:fld>
            <a:endParaRPr lang="en-US"/>
          </a:p>
        </p:txBody>
      </p:sp>
    </p:spTree>
    <p:extLst>
      <p:ext uri="{BB962C8B-B14F-4D97-AF65-F5344CB8AC3E}">
        <p14:creationId xmlns:p14="http://schemas.microsoft.com/office/powerpoint/2010/main" val="2067778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23</a:t>
            </a:fld>
            <a:endParaRPr lang="en-US"/>
          </a:p>
        </p:txBody>
      </p:sp>
    </p:spTree>
    <p:extLst>
      <p:ext uri="{BB962C8B-B14F-4D97-AF65-F5344CB8AC3E}">
        <p14:creationId xmlns:p14="http://schemas.microsoft.com/office/powerpoint/2010/main" val="21217220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extend a class by defining methods outside the definition of that class.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24</a:t>
            </a:fld>
            <a:endParaRPr lang="en-US"/>
          </a:p>
        </p:txBody>
      </p:sp>
    </p:spTree>
    <p:extLst>
      <p:ext uri="{BB962C8B-B14F-4D97-AF65-F5344CB8AC3E}">
        <p14:creationId xmlns:p14="http://schemas.microsoft.com/office/powerpoint/2010/main" val="9890572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inherit from other classes.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26</a:t>
            </a:fld>
            <a:endParaRPr lang="en-US"/>
          </a:p>
        </p:txBody>
      </p:sp>
    </p:spTree>
    <p:extLst>
      <p:ext uri="{BB962C8B-B14F-4D97-AF65-F5344CB8AC3E}">
        <p14:creationId xmlns:p14="http://schemas.microsoft.com/office/powerpoint/2010/main" val="12706432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have a class marked as abstract that contains</a:t>
            </a:r>
            <a:r>
              <a:rPr lang="en-US" baseline="0" dirty="0" smtClean="0"/>
              <a:t> some implemented methods in it.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27</a:t>
            </a:fld>
            <a:endParaRPr lang="en-US"/>
          </a:p>
        </p:txBody>
      </p:sp>
    </p:spTree>
    <p:extLst>
      <p:ext uri="{BB962C8B-B14F-4D97-AF65-F5344CB8AC3E}">
        <p14:creationId xmlns:p14="http://schemas.microsoft.com/office/powerpoint/2010/main" val="19835825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28</a:t>
            </a:fld>
            <a:endParaRPr lang="en-US"/>
          </a:p>
        </p:txBody>
      </p:sp>
    </p:spTree>
    <p:extLst>
      <p:ext uri="{BB962C8B-B14F-4D97-AF65-F5344CB8AC3E}">
        <p14:creationId xmlns:p14="http://schemas.microsoft.com/office/powerpoint/2010/main" val="165729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define</a:t>
            </a:r>
            <a:r>
              <a:rPr lang="en-US" baseline="0" dirty="0" smtClean="0"/>
              <a:t> a class.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29</a:t>
            </a:fld>
            <a:endParaRPr lang="en-US"/>
          </a:p>
        </p:txBody>
      </p:sp>
    </p:spTree>
    <p:extLst>
      <p:ext uri="{BB962C8B-B14F-4D97-AF65-F5344CB8AC3E}">
        <p14:creationId xmlns:p14="http://schemas.microsoft.com/office/powerpoint/2010/main" val="15863857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can’t create objects with the new keyword.</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30</a:t>
            </a:fld>
            <a:endParaRPr lang="en-US"/>
          </a:p>
        </p:txBody>
      </p:sp>
    </p:spTree>
    <p:extLst>
      <p:ext uri="{BB962C8B-B14F-4D97-AF65-F5344CB8AC3E}">
        <p14:creationId xmlns:p14="http://schemas.microsoft.com/office/powerpoint/2010/main" val="17870603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trajectory of C#</a:t>
            </a:r>
            <a:r>
              <a:rPr lang="en-US" baseline="0" dirty="0" smtClean="0"/>
              <a:t> and many other programming languages is towards more and more complex features.  There’s speculation that many mainstream programming languages will converging on the same broad set of features.  That’s the direction we have been travelling in for some time, but I wonder if there was another path we could take.</a:t>
            </a:r>
          </a:p>
          <a:p>
            <a:endParaRPr lang="en-US" baseline="0" dirty="0" smtClean="0"/>
          </a:p>
          <a:p>
            <a:r>
              <a:rPr lang="en-US" baseline="0" dirty="0" smtClean="0"/>
              <a:t>Could we allow people to do the sorts of things they do now with simpler tools?</a:t>
            </a:r>
          </a:p>
          <a:p>
            <a:endParaRPr lang="en-US" baseline="0" dirty="0" smtClean="0"/>
          </a:p>
          <a:p>
            <a:r>
              <a:rPr lang="en-US" baseline="0" dirty="0" smtClean="0"/>
              <a:t>I have this romantic, optimistic, vision of the future and it’s one where we have turned back from this path towards increasing complexity.</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a:t>
            </a:fld>
            <a:endParaRPr lang="en-US"/>
          </a:p>
        </p:txBody>
      </p:sp>
    </p:spTree>
    <p:extLst>
      <p:ext uri="{BB962C8B-B14F-4D97-AF65-F5344CB8AC3E}">
        <p14:creationId xmlns:p14="http://schemas.microsoft.com/office/powerpoint/2010/main" val="13824171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 be honest with you,</a:t>
            </a:r>
            <a:r>
              <a:rPr lang="en-US" baseline="0" dirty="0" smtClean="0"/>
              <a:t> you can’t use classes or interfaces at all.</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31</a:t>
            </a:fld>
            <a:endParaRPr lang="en-US"/>
          </a:p>
        </p:txBody>
      </p:sp>
    </p:spTree>
    <p:extLst>
      <p:ext uri="{BB962C8B-B14F-4D97-AF65-F5344CB8AC3E}">
        <p14:creationId xmlns:p14="http://schemas.microsoft.com/office/powerpoint/2010/main" val="7890238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no finally</a:t>
            </a:r>
            <a:r>
              <a:rPr lang="en-US" baseline="0" dirty="0" smtClean="0"/>
              <a:t> clause implemented yet.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33</a:t>
            </a:fld>
            <a:endParaRPr lang="en-US"/>
          </a:p>
        </p:txBody>
      </p:sp>
    </p:spTree>
    <p:extLst>
      <p:ext uri="{BB962C8B-B14F-4D97-AF65-F5344CB8AC3E}">
        <p14:creationId xmlns:p14="http://schemas.microsoft.com/office/powerpoint/2010/main" val="12350943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Same for the else clause</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34</a:t>
            </a:fld>
            <a:endParaRPr lang="en-US"/>
          </a:p>
        </p:txBody>
      </p:sp>
    </p:spTree>
    <p:extLst>
      <p:ext uri="{BB962C8B-B14F-4D97-AF65-F5344CB8AC3E}">
        <p14:creationId xmlns:p14="http://schemas.microsoft.com/office/powerpoint/2010/main" val="15967354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actually catch expressions with the catch keyword</a:t>
            </a:r>
            <a:r>
              <a:rPr lang="en-US" baseline="0" dirty="0" smtClean="0"/>
              <a:t> yet.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35</a:t>
            </a:fld>
            <a:endParaRPr lang="en-US"/>
          </a:p>
        </p:txBody>
      </p:sp>
    </p:spTree>
    <p:extLst>
      <p:ext uri="{BB962C8B-B14F-4D97-AF65-F5344CB8AC3E}">
        <p14:creationId xmlns:p14="http://schemas.microsoft.com/office/powerpoint/2010/main" val="1080206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try clause, I haven</a:t>
            </a:r>
            <a:r>
              <a:rPr lang="uk-UA" baseline="0" dirty="0" smtClean="0"/>
              <a:t>’</a:t>
            </a:r>
            <a:r>
              <a:rPr lang="en-US" baseline="0" dirty="0" smtClean="0"/>
              <a:t>t done that yet either.</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36</a:t>
            </a:fld>
            <a:endParaRPr lang="en-US"/>
          </a:p>
        </p:txBody>
      </p:sp>
    </p:spTree>
    <p:extLst>
      <p:ext uri="{BB962C8B-B14F-4D97-AF65-F5344CB8AC3E}">
        <p14:creationId xmlns:p14="http://schemas.microsoft.com/office/powerpoint/2010/main" val="19485453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a:t>
            </a:r>
            <a:r>
              <a:rPr lang="en-US" baseline="0" dirty="0" smtClean="0"/>
              <a:t> cause exceptions, </a:t>
            </a:r>
            <a:r>
              <a:rPr lang="en-US" dirty="0" smtClean="0"/>
              <a:t>You can’t throw exceptions with the throw keyword, I haven’t done that yet.  </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37</a:t>
            </a:fld>
            <a:endParaRPr lang="en-US"/>
          </a:p>
        </p:txBody>
      </p:sp>
    </p:spTree>
    <p:extLst>
      <p:ext uri="{BB962C8B-B14F-4D97-AF65-F5344CB8AC3E}">
        <p14:creationId xmlns:p14="http://schemas.microsoft.com/office/powerpoint/2010/main" val="7862849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a:t>
            </a:r>
            <a:r>
              <a:rPr lang="en-US" baseline="0" dirty="0" smtClean="0"/>
              <a:t> be honest with you, you can’t really use exceptions.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38</a:t>
            </a:fld>
            <a:endParaRPr lang="en-US"/>
          </a:p>
        </p:txBody>
      </p:sp>
    </p:spTree>
    <p:extLst>
      <p:ext uri="{BB962C8B-B14F-4D97-AF65-F5344CB8AC3E}">
        <p14:creationId xmlns:p14="http://schemas.microsoft.com/office/powerpoint/2010/main" val="15302488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Goto</a:t>
            </a:r>
            <a:r>
              <a:rPr lang="en-US" baseline="0" dirty="0" smtClean="0"/>
              <a:t> statements are “considered harmful”, so they aren’t in yet.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39</a:t>
            </a:fld>
            <a:endParaRPr lang="en-US"/>
          </a:p>
        </p:txBody>
      </p:sp>
    </p:spTree>
    <p:extLst>
      <p:ext uri="{BB962C8B-B14F-4D97-AF65-F5344CB8AC3E}">
        <p14:creationId xmlns:p14="http://schemas.microsoft.com/office/powerpoint/2010/main" val="20027402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break out of a loop.</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40</a:t>
            </a:fld>
            <a:endParaRPr lang="en-US"/>
          </a:p>
        </p:txBody>
      </p:sp>
    </p:spTree>
    <p:extLst>
      <p:ext uri="{BB962C8B-B14F-4D97-AF65-F5344CB8AC3E}">
        <p14:creationId xmlns:p14="http://schemas.microsoft.com/office/powerpoint/2010/main" val="16887450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end the current iteration of a loop with continue.</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41</a:t>
            </a:fld>
            <a:endParaRPr lang="en-US"/>
          </a:p>
        </p:txBody>
      </p:sp>
    </p:spTree>
    <p:extLst>
      <p:ext uri="{BB962C8B-B14F-4D97-AF65-F5344CB8AC3E}">
        <p14:creationId xmlns:p14="http://schemas.microsoft.com/office/powerpoint/2010/main" val="974030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a:t>
            </a:fld>
            <a:endParaRPr lang="en-US"/>
          </a:p>
        </p:txBody>
      </p:sp>
    </p:spTree>
    <p:extLst>
      <p:ext uri="{BB962C8B-B14F-4D97-AF65-F5344CB8AC3E}">
        <p14:creationId xmlns:p14="http://schemas.microsoft.com/office/powerpoint/2010/main" val="75560501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return early</a:t>
            </a:r>
            <a:r>
              <a:rPr lang="en-US" baseline="0" dirty="0" smtClean="0"/>
              <a:t> with the return statement.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42</a:t>
            </a:fld>
            <a:endParaRPr lang="en-US"/>
          </a:p>
        </p:txBody>
      </p:sp>
    </p:spTree>
    <p:extLst>
      <p:ext uri="{BB962C8B-B14F-4D97-AF65-F5344CB8AC3E}">
        <p14:creationId xmlns:p14="http://schemas.microsoft.com/office/powerpoint/2010/main" val="20030289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 be honest with you, you can’t really do</a:t>
            </a:r>
            <a:r>
              <a:rPr lang="en-US" baseline="0" dirty="0" smtClean="0"/>
              <a:t> any kind of jumping.</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43</a:t>
            </a:fld>
            <a:endParaRPr lang="en-US"/>
          </a:p>
        </p:txBody>
      </p:sp>
    </p:spTree>
    <p:extLst>
      <p:ext uri="{BB962C8B-B14F-4D97-AF65-F5344CB8AC3E}">
        <p14:creationId xmlns:p14="http://schemas.microsoft.com/office/powerpoint/2010/main" val="175894062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List comprehensions are</a:t>
            </a:r>
            <a:r>
              <a:rPr lang="en-US" baseline="0" dirty="0" smtClean="0"/>
              <a:t> a way of creating a list and populating them in the same statement.  You can’t yet do that.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45</a:t>
            </a:fld>
            <a:endParaRPr lang="en-US"/>
          </a:p>
        </p:txBody>
      </p:sp>
    </p:spTree>
    <p:extLst>
      <p:ext uri="{BB962C8B-B14F-4D97-AF65-F5344CB8AC3E}">
        <p14:creationId xmlns:p14="http://schemas.microsoft.com/office/powerpoint/2010/main" val="19765754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46</a:t>
            </a:fld>
            <a:endParaRPr lang="en-US"/>
          </a:p>
        </p:txBody>
      </p:sp>
    </p:spTree>
    <p:extLst>
      <p:ext uri="{BB962C8B-B14F-4D97-AF65-F5344CB8AC3E}">
        <p14:creationId xmlns:p14="http://schemas.microsoft.com/office/powerpoint/2010/main" val="12793527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I’m saying here is that you can’t have the exit check at</a:t>
            </a:r>
            <a:r>
              <a:rPr lang="en-US" baseline="0" dirty="0" smtClean="0"/>
              <a:t> the end of your loops.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47</a:t>
            </a:fld>
            <a:endParaRPr lang="en-US"/>
          </a:p>
        </p:txBody>
      </p:sp>
    </p:spTree>
    <p:extLst>
      <p:ext uri="{BB962C8B-B14F-4D97-AF65-F5344CB8AC3E}">
        <p14:creationId xmlns:p14="http://schemas.microsoft.com/office/powerpoint/2010/main" val="145308564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Strictly speaking you can’t use while loops.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48</a:t>
            </a:fld>
            <a:endParaRPr lang="en-US"/>
          </a:p>
        </p:txBody>
      </p:sp>
    </p:spTree>
    <p:extLst>
      <p:ext uri="{BB962C8B-B14F-4D97-AF65-F5344CB8AC3E}">
        <p14:creationId xmlns:p14="http://schemas.microsoft.com/office/powerpoint/2010/main" val="203388711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49</a:t>
            </a:fld>
            <a:endParaRPr lang="en-US"/>
          </a:p>
        </p:txBody>
      </p:sp>
    </p:spTree>
    <p:extLst>
      <p:ext uri="{BB962C8B-B14F-4D97-AF65-F5344CB8AC3E}">
        <p14:creationId xmlns:p14="http://schemas.microsoft.com/office/powerpoint/2010/main" val="12125292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 be honest with you, there’s no support for loops.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51</a:t>
            </a:fld>
            <a:endParaRPr lang="en-US"/>
          </a:p>
        </p:txBody>
      </p:sp>
    </p:spTree>
    <p:extLst>
      <p:ext uri="{BB962C8B-B14F-4D97-AF65-F5344CB8AC3E}">
        <p14:creationId xmlns:p14="http://schemas.microsoft.com/office/powerpoint/2010/main" val="12860305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Can’t quite</a:t>
            </a:r>
            <a:r>
              <a:rPr lang="en-US" baseline="0" dirty="0" smtClean="0"/>
              <a:t> make my mind up how I’d like the syntax for switch statements, so I’ve not implemented those yet.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53</a:t>
            </a:fld>
            <a:endParaRPr lang="en-US"/>
          </a:p>
        </p:txBody>
      </p:sp>
    </p:spTree>
    <p:extLst>
      <p:ext uri="{BB962C8B-B14F-4D97-AF65-F5344CB8AC3E}">
        <p14:creationId xmlns:p14="http://schemas.microsoft.com/office/powerpoint/2010/main" val="43760195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 be honest with you, you</a:t>
            </a:r>
            <a:r>
              <a:rPr lang="en-US" baseline="0" dirty="0" smtClean="0"/>
              <a:t> can’t really use if statements.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57</a:t>
            </a:fld>
            <a:endParaRPr lang="en-US"/>
          </a:p>
        </p:txBody>
      </p:sp>
    </p:spTree>
    <p:extLst>
      <p:ext uri="{BB962C8B-B14F-4D97-AF65-F5344CB8AC3E}">
        <p14:creationId xmlns:p14="http://schemas.microsoft.com/office/powerpoint/2010/main" val="1837936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I was to create a new programming language,</a:t>
            </a:r>
            <a:r>
              <a:rPr lang="en-US" baseline="0" dirty="0" smtClean="0"/>
              <a:t> what would the design goals be?</a:t>
            </a:r>
          </a:p>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5</a:t>
            </a:fld>
            <a:endParaRPr lang="en-US"/>
          </a:p>
        </p:txBody>
      </p:sp>
    </p:spTree>
    <p:extLst>
      <p:ext uri="{BB962C8B-B14F-4D97-AF65-F5344CB8AC3E}">
        <p14:creationId xmlns:p14="http://schemas.microsoft.com/office/powerpoint/2010/main" val="130801834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use</a:t>
            </a:r>
            <a:r>
              <a:rPr lang="en-US" baseline="0" dirty="0" smtClean="0"/>
              <a:t> the </a:t>
            </a:r>
            <a:r>
              <a:rPr lang="en-US" dirty="0" smtClean="0"/>
              <a:t>increment in</a:t>
            </a:r>
            <a:r>
              <a:rPr lang="en-US" baseline="0" dirty="0" smtClean="0"/>
              <a:t> prefix or postfix form.  Same for decrement operator.</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59</a:t>
            </a:fld>
            <a:endParaRPr lang="en-US"/>
          </a:p>
        </p:txBody>
      </p:sp>
    </p:spTree>
    <p:extLst>
      <p:ext uri="{BB962C8B-B14F-4D97-AF65-F5344CB8AC3E}">
        <p14:creationId xmlns:p14="http://schemas.microsoft.com/office/powerpoint/2010/main" val="20123408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60</a:t>
            </a:fld>
            <a:endParaRPr lang="en-US"/>
          </a:p>
        </p:txBody>
      </p:sp>
    </p:spTree>
    <p:extLst>
      <p:ext uri="{BB962C8B-B14F-4D97-AF65-F5344CB8AC3E}">
        <p14:creationId xmlns:p14="http://schemas.microsoft.com/office/powerpoint/2010/main" val="4782213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 to be honest with you, you can’t</a:t>
            </a:r>
            <a:r>
              <a:rPr lang="en-US" baseline="0" dirty="0" smtClean="0"/>
              <a:t> use any kind of mathematical operator.</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67</a:t>
            </a:fld>
            <a:endParaRPr lang="en-US"/>
          </a:p>
        </p:txBody>
      </p:sp>
    </p:spTree>
    <p:extLst>
      <p:ext uri="{BB962C8B-B14F-4D97-AF65-F5344CB8AC3E}">
        <p14:creationId xmlns:p14="http://schemas.microsoft.com/office/powerpoint/2010/main" val="27578049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 to be honest with you,</a:t>
            </a:r>
            <a:r>
              <a:rPr lang="en-US" baseline="0" dirty="0" smtClean="0"/>
              <a:t> you can’t use any kind of equality operator</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76</a:t>
            </a:fld>
            <a:endParaRPr lang="en-US"/>
          </a:p>
        </p:txBody>
      </p:sp>
    </p:spTree>
    <p:extLst>
      <p:ext uri="{BB962C8B-B14F-4D97-AF65-F5344CB8AC3E}">
        <p14:creationId xmlns:p14="http://schemas.microsoft.com/office/powerpoint/2010/main" val="103608132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 be honest with you, you can’t use any kind of logical operator.</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81</a:t>
            </a:fld>
            <a:endParaRPr lang="en-US"/>
          </a:p>
        </p:txBody>
      </p:sp>
    </p:spTree>
    <p:extLst>
      <p:ext uri="{BB962C8B-B14F-4D97-AF65-F5344CB8AC3E}">
        <p14:creationId xmlns:p14="http://schemas.microsoft.com/office/powerpoint/2010/main" val="148948813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82</a:t>
            </a:fld>
            <a:endParaRPr lang="en-US"/>
          </a:p>
        </p:txBody>
      </p:sp>
    </p:spTree>
    <p:extLst>
      <p:ext uri="{BB962C8B-B14F-4D97-AF65-F5344CB8AC3E}">
        <p14:creationId xmlns:p14="http://schemas.microsoft.com/office/powerpoint/2010/main" val="43184753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777E13-8C66-5049-B622-BA7432B32CE1}" type="slidenum">
              <a:rPr lang="en-US" smtClean="0"/>
              <a:t>83</a:t>
            </a:fld>
            <a:endParaRPr lang="en-US"/>
          </a:p>
        </p:txBody>
      </p:sp>
    </p:spTree>
    <p:extLst>
      <p:ext uri="{BB962C8B-B14F-4D97-AF65-F5344CB8AC3E}">
        <p14:creationId xmlns:p14="http://schemas.microsoft.com/office/powerpoint/2010/main" val="20428952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777E13-8C66-5049-B622-BA7432B32CE1}" type="slidenum">
              <a:rPr lang="en-US" smtClean="0"/>
              <a:t>84</a:t>
            </a:fld>
            <a:endParaRPr lang="en-US"/>
          </a:p>
        </p:txBody>
      </p:sp>
    </p:spTree>
    <p:extLst>
      <p:ext uri="{BB962C8B-B14F-4D97-AF65-F5344CB8AC3E}">
        <p14:creationId xmlns:p14="http://schemas.microsoft.com/office/powerpoint/2010/main" val="72214293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777E13-8C66-5049-B622-BA7432B32CE1}" type="slidenum">
              <a:rPr lang="en-US" smtClean="0"/>
              <a:t>85</a:t>
            </a:fld>
            <a:endParaRPr lang="en-US"/>
          </a:p>
        </p:txBody>
      </p:sp>
    </p:spTree>
    <p:extLst>
      <p:ext uri="{BB962C8B-B14F-4D97-AF65-F5344CB8AC3E}">
        <p14:creationId xmlns:p14="http://schemas.microsoft.com/office/powerpoint/2010/main" val="63031936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 be honest with you, you can’t use the dot</a:t>
            </a:r>
            <a:r>
              <a:rPr lang="en-US" baseline="0" dirty="0" smtClean="0"/>
              <a:t> operator to do anything.</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86</a:t>
            </a:fld>
            <a:endParaRPr lang="en-US"/>
          </a:p>
        </p:txBody>
      </p:sp>
    </p:spTree>
    <p:extLst>
      <p:ext uri="{BB962C8B-B14F-4D97-AF65-F5344CB8AC3E}">
        <p14:creationId xmlns:p14="http://schemas.microsoft.com/office/powerpoint/2010/main" val="784654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no point coming up with a new programming language that’s missing features that people want</a:t>
            </a:r>
            <a:r>
              <a:rPr lang="en-US" baseline="0" dirty="0" smtClean="0"/>
              <a:t> to use.</a:t>
            </a:r>
          </a:p>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6</a:t>
            </a:fld>
            <a:endParaRPr lang="en-US"/>
          </a:p>
        </p:txBody>
      </p:sp>
    </p:spTree>
    <p:extLst>
      <p:ext uri="{BB962C8B-B14F-4D97-AF65-F5344CB8AC3E}">
        <p14:creationId xmlns:p14="http://schemas.microsoft.com/office/powerpoint/2010/main" val="124010136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87</a:t>
            </a:fld>
            <a:endParaRPr lang="en-US"/>
          </a:p>
        </p:txBody>
      </p:sp>
    </p:spTree>
    <p:extLst>
      <p:ext uri="{BB962C8B-B14F-4D97-AF65-F5344CB8AC3E}">
        <p14:creationId xmlns:p14="http://schemas.microsoft.com/office/powerpoint/2010/main" val="2747242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can’t have statements that accept any number of arguments.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88</a:t>
            </a:fld>
            <a:endParaRPr lang="en-US"/>
          </a:p>
        </p:txBody>
      </p:sp>
    </p:spTree>
    <p:extLst>
      <p:ext uri="{BB962C8B-B14F-4D97-AF65-F5344CB8AC3E}">
        <p14:creationId xmlns:p14="http://schemas.microsoft.com/office/powerpoint/2010/main" val="165320831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pack and unpack lists using the spread</a:t>
            </a:r>
            <a:r>
              <a:rPr lang="en-US" baseline="0" dirty="0" smtClean="0"/>
              <a:t> operator, there’s no spread operator.</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89</a:t>
            </a:fld>
            <a:endParaRPr lang="en-US"/>
          </a:p>
        </p:txBody>
      </p:sp>
    </p:spTree>
    <p:extLst>
      <p:ext uri="{BB962C8B-B14F-4D97-AF65-F5344CB8AC3E}">
        <p14:creationId xmlns:p14="http://schemas.microsoft.com/office/powerpoint/2010/main" val="214720949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Although you can define objects using</a:t>
            </a:r>
            <a:r>
              <a:rPr lang="en-US" baseline="0" smtClean="0"/>
              <a:t> curly braces, you can’t have blocks of code defined with curly braces.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90</a:t>
            </a:fld>
            <a:endParaRPr lang="en-US"/>
          </a:p>
        </p:txBody>
      </p:sp>
    </p:spTree>
    <p:extLst>
      <p:ext uri="{BB962C8B-B14F-4D97-AF65-F5344CB8AC3E}">
        <p14:creationId xmlns:p14="http://schemas.microsoft.com/office/powerpoint/2010/main" val="1624399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more to the to-do list than that but to speed things along I’m going to stop there.</a:t>
            </a:r>
          </a:p>
          <a:p>
            <a:endParaRPr lang="en-US" dirty="0" smtClean="0"/>
          </a:p>
          <a:p>
            <a:r>
              <a:rPr lang="en-US" dirty="0" smtClean="0"/>
              <a:t>This is a massive, exciting moment for me. This is the</a:t>
            </a:r>
            <a:r>
              <a:rPr lang="en-US" baseline="0" dirty="0" smtClean="0"/>
              <a:t> first time I’ve revealed in public on what I’ve been working so hard on.  I’d like to introduce</a:t>
            </a:r>
            <a:r>
              <a:rPr lang="is-I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ED777E13-8C66-5049-B622-BA7432B32CE1}" type="slidenum">
              <a:rPr lang="en-US" smtClean="0"/>
              <a:t>91</a:t>
            </a:fld>
            <a:endParaRPr lang="en-US"/>
          </a:p>
        </p:txBody>
      </p:sp>
    </p:spTree>
    <p:extLst>
      <p:ext uri="{BB962C8B-B14F-4D97-AF65-F5344CB8AC3E}">
        <p14:creationId xmlns:p14="http://schemas.microsoft.com/office/powerpoint/2010/main" val="194724898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a few bugs in the AST parser.  I really thought I would get to the bottom of what’s going on in time before this talk but,</a:t>
            </a:r>
            <a:r>
              <a:rPr lang="en-US" baseline="0" dirty="0" smtClean="0"/>
              <a:t> AST parsers are really tricky things.</a:t>
            </a:r>
          </a:p>
          <a:p>
            <a:endParaRPr lang="en-US" baseline="0" dirty="0" smtClean="0"/>
          </a:p>
          <a:p>
            <a:r>
              <a:rPr lang="en-US" baseline="0" dirty="0" smtClean="0"/>
              <a:t>I’ll just quickly read out the details of the bugs because it affects what you can currently do.</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92</a:t>
            </a:fld>
            <a:endParaRPr lang="en-US"/>
          </a:p>
        </p:txBody>
      </p:sp>
    </p:spTree>
    <p:extLst>
      <p:ext uri="{BB962C8B-B14F-4D97-AF65-F5344CB8AC3E}">
        <p14:creationId xmlns:p14="http://schemas.microsoft.com/office/powerpoint/2010/main" val="126477750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93</a:t>
            </a:fld>
            <a:endParaRPr lang="en-US"/>
          </a:p>
        </p:txBody>
      </p:sp>
    </p:spTree>
    <p:extLst>
      <p:ext uri="{BB962C8B-B14F-4D97-AF65-F5344CB8AC3E}">
        <p14:creationId xmlns:p14="http://schemas.microsoft.com/office/powerpoint/2010/main" val="114077067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94</a:t>
            </a:fld>
            <a:endParaRPr lang="en-US"/>
          </a:p>
        </p:txBody>
      </p:sp>
    </p:spTree>
    <p:extLst>
      <p:ext uri="{BB962C8B-B14F-4D97-AF65-F5344CB8AC3E}">
        <p14:creationId xmlns:p14="http://schemas.microsoft.com/office/powerpoint/2010/main" val="140873622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95</a:t>
            </a:fld>
            <a:endParaRPr lang="en-US"/>
          </a:p>
        </p:txBody>
      </p:sp>
    </p:spTree>
    <p:extLst>
      <p:ext uri="{BB962C8B-B14F-4D97-AF65-F5344CB8AC3E}">
        <p14:creationId xmlns:p14="http://schemas.microsoft.com/office/powerpoint/2010/main" val="148208684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96</a:t>
            </a:fld>
            <a:endParaRPr lang="en-US"/>
          </a:p>
        </p:txBody>
      </p:sp>
    </p:spTree>
    <p:extLst>
      <p:ext uri="{BB962C8B-B14F-4D97-AF65-F5344CB8AC3E}">
        <p14:creationId xmlns:p14="http://schemas.microsoft.com/office/powerpoint/2010/main" val="966545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Simple: LEGO bricks, I’ve chosen a LEGO instruction manual as the background image because I feel a bit like writing software ought to be a more like building something out of LEGO, where the the component parts from fairly regular shapes and they click together in simple, </a:t>
            </a:r>
            <a:r>
              <a:rPr lang="en-US" baseline="0" dirty="0" err="1" smtClean="0"/>
              <a:t>standardised</a:t>
            </a:r>
            <a:r>
              <a:rPr lang="en-US" baseline="0" dirty="0" smtClean="0"/>
              <a:t> ways.</a:t>
            </a:r>
            <a:endParaRPr lang="en-US" dirty="0" smtClean="0"/>
          </a:p>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7</a:t>
            </a:fld>
            <a:endParaRPr lang="en-US"/>
          </a:p>
        </p:txBody>
      </p:sp>
    </p:spTree>
    <p:extLst>
      <p:ext uri="{BB962C8B-B14F-4D97-AF65-F5344CB8AC3E}">
        <p14:creationId xmlns:p14="http://schemas.microsoft.com/office/powerpoint/2010/main" val="123897024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look, </a:t>
            </a:r>
            <a:r>
              <a:rPr lang="en-US" baseline="0" dirty="0" smtClean="0"/>
              <a:t>when I proposed this talk, I thought I would be able to get much, much more done.  I just haven’t had the time.</a:t>
            </a:r>
          </a:p>
          <a:p>
            <a:endParaRPr lang="en-US" baseline="0" dirty="0" smtClean="0"/>
          </a:p>
          <a:p>
            <a:r>
              <a:rPr lang="en-US" dirty="0" smtClean="0"/>
              <a:t>Anyway, so I’m here now and you’re here so we</a:t>
            </a:r>
            <a:r>
              <a:rPr lang="en-US" baseline="0" dirty="0" smtClean="0"/>
              <a:t> might as well carry on.</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97</a:t>
            </a:fld>
            <a:endParaRPr lang="en-US"/>
          </a:p>
        </p:txBody>
      </p:sp>
    </p:spTree>
    <p:extLst>
      <p:ext uri="{BB962C8B-B14F-4D97-AF65-F5344CB8AC3E}">
        <p14:creationId xmlns:p14="http://schemas.microsoft.com/office/powerpoint/2010/main" val="119630109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couldn’t think of good name so my working title for the language</a:t>
            </a:r>
            <a:r>
              <a:rPr lang="en-US" baseline="0" dirty="0" smtClean="0"/>
              <a:t> is FFS Script.  FFS because the primary design goals are 1). Fully Featured and 2). Simple.</a:t>
            </a:r>
          </a:p>
          <a:p>
            <a:endParaRPr lang="en-US" baseline="0" dirty="0" smtClean="0"/>
          </a:p>
          <a:p>
            <a:r>
              <a:rPr lang="en-US" baseline="0" dirty="0" smtClean="0"/>
              <a:t>I’m still absolutely convinced that FFS Script is the programming language of the future.</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 will introduce you to it by going through a couple of interview style coding challenges,</a:t>
            </a:r>
            <a:r>
              <a:rPr lang="en-US" baseline="0" dirty="0" smtClean="0"/>
              <a:t> </a:t>
            </a:r>
            <a:r>
              <a:rPr lang="en-US" dirty="0" smtClean="0"/>
              <a:t>that’s going to give you a massive advantage when those</a:t>
            </a:r>
            <a:r>
              <a:rPr lang="en-US" baseline="0" dirty="0" smtClean="0"/>
              <a:t> very</a:t>
            </a:r>
            <a:r>
              <a:rPr lang="en-US" dirty="0" smtClean="0"/>
              <a:t> highly paid FFS Script jobs start appearing.</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98</a:t>
            </a:fld>
            <a:endParaRPr lang="en-US"/>
          </a:p>
        </p:txBody>
      </p:sp>
    </p:spTree>
    <p:extLst>
      <p:ext uri="{BB962C8B-B14F-4D97-AF65-F5344CB8AC3E}">
        <p14:creationId xmlns:p14="http://schemas.microsoft.com/office/powerpoint/2010/main" val="17476308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have a look at a way of doing it in JavaScript.</a:t>
            </a:r>
          </a:p>
        </p:txBody>
      </p:sp>
      <p:sp>
        <p:nvSpPr>
          <p:cNvPr id="4" name="Slide Number Placeholder 3"/>
          <p:cNvSpPr>
            <a:spLocks noGrp="1"/>
          </p:cNvSpPr>
          <p:nvPr>
            <p:ph type="sldNum" sz="quarter" idx="10"/>
          </p:nvPr>
        </p:nvSpPr>
        <p:spPr/>
        <p:txBody>
          <a:bodyPr/>
          <a:lstStyle/>
          <a:p>
            <a:fld id="{ED777E13-8C66-5049-B622-BA7432B32CE1}" type="slidenum">
              <a:rPr lang="en-US" smtClean="0"/>
              <a:t>99</a:t>
            </a:fld>
            <a:endParaRPr lang="en-US"/>
          </a:p>
        </p:txBody>
      </p:sp>
    </p:spTree>
    <p:extLst>
      <p:ext uri="{BB962C8B-B14F-4D97-AF65-F5344CB8AC3E}">
        <p14:creationId xmlns:p14="http://schemas.microsoft.com/office/powerpoint/2010/main" val="16837508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Switch</a:t>
            </a:r>
            <a:r>
              <a:rPr lang="en-US" baseline="0" dirty="0" smtClean="0"/>
              <a:t> to VS Code for </a:t>
            </a:r>
            <a:r>
              <a:rPr lang="en-US" baseline="0" dirty="0" smtClean="0"/>
              <a:t>live coding</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100</a:t>
            </a:fld>
            <a:endParaRPr lang="en-US"/>
          </a:p>
        </p:txBody>
      </p:sp>
    </p:spTree>
    <p:extLst>
      <p:ext uri="{BB962C8B-B14F-4D97-AF65-F5344CB8AC3E}">
        <p14:creationId xmlns:p14="http://schemas.microsoft.com/office/powerpoint/2010/main" val="202858808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101</a:t>
            </a:fld>
            <a:endParaRPr lang="en-US"/>
          </a:p>
        </p:txBody>
      </p:sp>
    </p:spTree>
    <p:extLst>
      <p:ext uri="{BB962C8B-B14F-4D97-AF65-F5344CB8AC3E}">
        <p14:creationId xmlns:p14="http://schemas.microsoft.com/office/powerpoint/2010/main" val="144611978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102</a:t>
            </a:fld>
            <a:endParaRPr lang="en-US"/>
          </a:p>
        </p:txBody>
      </p:sp>
    </p:spTree>
    <p:extLst>
      <p:ext uri="{BB962C8B-B14F-4D97-AF65-F5344CB8AC3E}">
        <p14:creationId xmlns:p14="http://schemas.microsoft.com/office/powerpoint/2010/main" val="151882259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103</a:t>
            </a:fld>
            <a:endParaRPr lang="en-US"/>
          </a:p>
        </p:txBody>
      </p:sp>
    </p:spTree>
    <p:extLst>
      <p:ext uri="{BB962C8B-B14F-4D97-AF65-F5344CB8AC3E}">
        <p14:creationId xmlns:p14="http://schemas.microsoft.com/office/powerpoint/2010/main" val="111430226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104</a:t>
            </a:fld>
            <a:endParaRPr lang="en-US"/>
          </a:p>
        </p:txBody>
      </p:sp>
    </p:spTree>
    <p:extLst>
      <p:ext uri="{BB962C8B-B14F-4D97-AF65-F5344CB8AC3E}">
        <p14:creationId xmlns:p14="http://schemas.microsoft.com/office/powerpoint/2010/main" val="50422113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105</a:t>
            </a:fld>
            <a:endParaRPr lang="en-US"/>
          </a:p>
        </p:txBody>
      </p:sp>
    </p:spTree>
    <p:extLst>
      <p:ext uri="{BB962C8B-B14F-4D97-AF65-F5344CB8AC3E}">
        <p14:creationId xmlns:p14="http://schemas.microsoft.com/office/powerpoint/2010/main" val="198604799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106</a:t>
            </a:fld>
            <a:endParaRPr lang="en-US"/>
          </a:p>
        </p:txBody>
      </p:sp>
    </p:spTree>
    <p:extLst>
      <p:ext uri="{BB962C8B-B14F-4D97-AF65-F5344CB8AC3E}">
        <p14:creationId xmlns:p14="http://schemas.microsoft.com/office/powerpoint/2010/main" val="14344876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Below that we have some practical considerations.</a:t>
            </a:r>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8</a:t>
            </a:fld>
            <a:endParaRPr lang="en-US"/>
          </a:p>
        </p:txBody>
      </p:sp>
    </p:spTree>
    <p:extLst>
      <p:ext uri="{BB962C8B-B14F-4D97-AF65-F5344CB8AC3E}">
        <p14:creationId xmlns:p14="http://schemas.microsoft.com/office/powerpoint/2010/main" val="206847345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107</a:t>
            </a:fld>
            <a:endParaRPr lang="en-US"/>
          </a:p>
        </p:txBody>
      </p:sp>
    </p:spTree>
    <p:extLst>
      <p:ext uri="{BB962C8B-B14F-4D97-AF65-F5344CB8AC3E}">
        <p14:creationId xmlns:p14="http://schemas.microsoft.com/office/powerpoint/2010/main" val="42994888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108</a:t>
            </a:fld>
            <a:endParaRPr lang="en-US"/>
          </a:p>
        </p:txBody>
      </p:sp>
    </p:spTree>
    <p:extLst>
      <p:ext uri="{BB962C8B-B14F-4D97-AF65-F5344CB8AC3E}">
        <p14:creationId xmlns:p14="http://schemas.microsoft.com/office/powerpoint/2010/main" val="588322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777E13-8C66-5049-B622-BA7432B32CE1}" type="slidenum">
              <a:rPr lang="en-US" smtClean="0"/>
              <a:t>9</a:t>
            </a:fld>
            <a:endParaRPr lang="en-US"/>
          </a:p>
        </p:txBody>
      </p:sp>
    </p:spTree>
    <p:extLst>
      <p:ext uri="{BB962C8B-B14F-4D97-AF65-F5344CB8AC3E}">
        <p14:creationId xmlns:p14="http://schemas.microsoft.com/office/powerpoint/2010/main" val="1062702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97A5194-384A-0A4D-BCC2-201E304BCFF5}"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441335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97A5194-384A-0A4D-BCC2-201E304BCFF5}"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144083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97A5194-384A-0A4D-BCC2-201E304BCFF5}"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1390154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97A5194-384A-0A4D-BCC2-201E304BCFF5}"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150577392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97A5194-384A-0A4D-BCC2-201E304BCFF5}"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13816017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97A5194-384A-0A4D-BCC2-201E304BCFF5}" type="datetimeFigureOut">
              <a:rPr lang="en-US" smtClean="0"/>
              <a:t>11/3/19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1986698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97A5194-384A-0A4D-BCC2-201E304BCFF5}" type="datetimeFigureOut">
              <a:rPr lang="en-US" smtClean="0"/>
              <a:t>11/3/19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1360651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97A5194-384A-0A4D-BCC2-201E304BCFF5}" type="datetimeFigureOut">
              <a:rPr lang="en-US" smtClean="0"/>
              <a:t>11/3/19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2067904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7A5194-384A-0A4D-BCC2-201E304BCFF5}" type="datetimeFigureOut">
              <a:rPr lang="en-US" smtClean="0"/>
              <a:t>11/3/19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389151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7A5194-384A-0A4D-BCC2-201E304BCFF5}" type="datetimeFigureOut">
              <a:rPr lang="en-US" smtClean="0"/>
              <a:t>11/3/19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1379387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7A5194-384A-0A4D-BCC2-201E304BCFF5}" type="datetimeFigureOut">
              <a:rPr lang="en-US" smtClean="0"/>
              <a:t>11/3/19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6DDF0F-1D75-9545-AF42-9CEEDE98B330}" type="slidenum">
              <a:rPr lang="en-US" smtClean="0"/>
              <a:t>‹#›</a:t>
            </a:fld>
            <a:endParaRPr lang="en-US"/>
          </a:p>
        </p:txBody>
      </p:sp>
    </p:spTree>
    <p:extLst>
      <p:ext uri="{BB962C8B-B14F-4D97-AF65-F5344CB8AC3E}">
        <p14:creationId xmlns:p14="http://schemas.microsoft.com/office/powerpoint/2010/main" val="12760792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A5194-384A-0A4D-BCC2-201E304BCFF5}" type="datetimeFigureOut">
              <a:rPr lang="en-US" smtClean="0"/>
              <a:t>11/3/19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6DDF0F-1D75-9545-AF42-9CEEDE98B330}" type="slidenum">
              <a:rPr lang="en-US" smtClean="0"/>
              <a:t>‹#›</a:t>
            </a:fld>
            <a:endParaRPr lang="en-US"/>
          </a:p>
        </p:txBody>
      </p:sp>
    </p:spTree>
    <p:extLst>
      <p:ext uri="{BB962C8B-B14F-4D97-AF65-F5344CB8AC3E}">
        <p14:creationId xmlns:p14="http://schemas.microsoft.com/office/powerpoint/2010/main" val="20217811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1.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1.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image" Target="../media/image1.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1.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 Id="rId3" Type="http://schemas.openxmlformats.org/officeDocument/2006/relationships/image" Target="../media/image1.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 Id="rId3" Type="http://schemas.openxmlformats.org/officeDocument/2006/relationships/image" Target="../media/image1.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 Id="rId3" Type="http://schemas.openxmlformats.org/officeDocument/2006/relationships/image" Target="../media/image1.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 Id="rId3" Type="http://schemas.openxmlformats.org/officeDocument/2006/relationships/image" Target="../media/image1.png"/></Relationships>
</file>

<file path=ppt/slides/_rels/slide10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0.png"/><Relationship Id="rId5"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11.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5.gi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6.gif"/><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1.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1.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1.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1.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1.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1.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1.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1.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1.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1.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1.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1.png"/></Relationships>
</file>

<file path=ppt/slides/_rels/slide9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7.gif"/><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9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8.gif"/><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1.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1.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1.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1.png"/></Relationships>
</file>

<file path=ppt/slides/_rels/slide97.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9.gif"/><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1.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solidFill>
                  <a:schemeClr val="bg1"/>
                </a:solidFill>
                <a:effectLst>
                  <a:glow rad="127000">
                    <a:schemeClr val="bg1">
                      <a:lumMod val="50000"/>
                    </a:schemeClr>
                  </a:glow>
                </a:effectLst>
              </a:rPr>
              <a:t>The Future Of Simple Programming</a:t>
            </a:r>
          </a:p>
        </p:txBody>
      </p:sp>
      <p:sp>
        <p:nvSpPr>
          <p:cNvPr id="3" name="Subtitle 2"/>
          <p:cNvSpPr>
            <a:spLocks noGrp="1"/>
          </p:cNvSpPr>
          <p:nvPr>
            <p:ph type="subTitle" idx="1"/>
          </p:nvPr>
        </p:nvSpPr>
        <p:spPr/>
        <p:txBody>
          <a:bodyPr/>
          <a:lstStyle/>
          <a:p>
            <a:r>
              <a:rPr lang="en-US" dirty="0" smtClean="0"/>
              <a:t>Andrew Gleadall</a:t>
            </a:r>
            <a:br>
              <a:rPr lang="en-US" dirty="0" smtClean="0"/>
            </a:br>
            <a:r>
              <a:rPr lang="en-US" dirty="0" smtClean="0"/>
              <a:t>Principal Engineer</a:t>
            </a:r>
          </a:p>
          <a:p>
            <a:r>
              <a:rPr lang="en-US" dirty="0" smtClean="0"/>
              <a:t>@</a:t>
            </a:r>
            <a:r>
              <a:rPr lang="en-US" dirty="0" err="1" smtClean="0"/>
              <a:t>gleadaa</a:t>
            </a:r>
            <a:endParaRPr lang="en-US" dirty="0"/>
          </a:p>
        </p:txBody>
      </p:sp>
    </p:spTree>
    <p:extLst>
      <p:ext uri="{BB962C8B-B14F-4D97-AF65-F5344CB8AC3E}">
        <p14:creationId xmlns:p14="http://schemas.microsoft.com/office/powerpoint/2010/main" val="1201729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Secondary design goals</a:t>
            </a:r>
            <a:endParaRPr lang="en-US" b="1" dirty="0"/>
          </a:p>
        </p:txBody>
      </p:sp>
      <p:sp>
        <p:nvSpPr>
          <p:cNvPr id="3" name="Content Placeholder 2"/>
          <p:cNvSpPr>
            <a:spLocks noGrp="1"/>
          </p:cNvSpPr>
          <p:nvPr>
            <p:ph idx="1"/>
          </p:nvPr>
        </p:nvSpPr>
        <p:spPr/>
        <p:txBody>
          <a:bodyPr/>
          <a:lstStyle/>
          <a:p>
            <a:r>
              <a:rPr lang="en-US" dirty="0" smtClean="0"/>
              <a:t>Portable</a:t>
            </a:r>
          </a:p>
          <a:p>
            <a:pPr lvl="1"/>
            <a:r>
              <a:rPr lang="en-US" dirty="0" smtClean="0"/>
              <a:t>Compiles to JavaScript and can run in </a:t>
            </a:r>
            <a:r>
              <a:rPr lang="en-US" dirty="0" err="1" smtClean="0"/>
              <a:t>node.js</a:t>
            </a:r>
            <a:r>
              <a:rPr lang="en-US" dirty="0" smtClean="0"/>
              <a:t> on many platforms and in browsers</a:t>
            </a:r>
          </a:p>
          <a:p>
            <a:r>
              <a:rPr lang="en-US" dirty="0" smtClean="0"/>
              <a:t>Familiar</a:t>
            </a:r>
          </a:p>
          <a:p>
            <a:pPr lvl="1"/>
            <a:r>
              <a:rPr lang="en-US" dirty="0" smtClean="0"/>
              <a:t>Similar syntax to JavaScript/C-style languages</a:t>
            </a:r>
            <a:endParaRPr lang="en-US" dirty="0"/>
          </a:p>
        </p:txBody>
      </p:sp>
    </p:spTree>
    <p:extLst>
      <p:ext uri="{BB962C8B-B14F-4D97-AF65-F5344CB8AC3E}">
        <p14:creationId xmlns:p14="http://schemas.microsoft.com/office/powerpoint/2010/main" val="170658563"/>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endParaRPr lang="en-US" b="1" dirty="0"/>
          </a:p>
        </p:txBody>
      </p:sp>
      <p:sp>
        <p:nvSpPr>
          <p:cNvPr id="3" name="Content Placeholder 2"/>
          <p:cNvSpPr>
            <a:spLocks noGrp="1"/>
          </p:cNvSpPr>
          <p:nvPr>
            <p:ph idx="1"/>
          </p:nvPr>
        </p:nvSpPr>
        <p:spPr/>
        <p:txBody>
          <a:bodyPr/>
          <a:lstStyle/>
          <a:p>
            <a:endParaRPr lang="en-US" dirty="0" smtClean="0"/>
          </a:p>
        </p:txBody>
      </p:sp>
    </p:spTree>
    <p:extLst>
      <p:ext uri="{BB962C8B-B14F-4D97-AF65-F5344CB8AC3E}">
        <p14:creationId xmlns:p14="http://schemas.microsoft.com/office/powerpoint/2010/main" val="1027672522"/>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Marking My Own Homework</a:t>
            </a:r>
            <a:endParaRPr lang="en-US" b="1" dirty="0"/>
          </a:p>
        </p:txBody>
      </p:sp>
      <p:sp>
        <p:nvSpPr>
          <p:cNvPr id="3" name="Content Placeholder 2"/>
          <p:cNvSpPr>
            <a:spLocks noGrp="1"/>
          </p:cNvSpPr>
          <p:nvPr>
            <p:ph idx="1"/>
          </p:nvPr>
        </p:nvSpPr>
        <p:spPr/>
        <p:txBody>
          <a:bodyPr/>
          <a:lstStyle/>
          <a:p>
            <a:endParaRPr lang="en-US" dirty="0" smtClean="0"/>
          </a:p>
        </p:txBody>
      </p:sp>
    </p:spTree>
    <p:extLst>
      <p:ext uri="{BB962C8B-B14F-4D97-AF65-F5344CB8AC3E}">
        <p14:creationId xmlns:p14="http://schemas.microsoft.com/office/powerpoint/2010/main" val="1675548399"/>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Marking My Own Homework</a:t>
            </a:r>
            <a:endParaRPr lang="en-US" b="1" dirty="0"/>
          </a:p>
        </p:txBody>
      </p:sp>
      <p:sp>
        <p:nvSpPr>
          <p:cNvPr id="3" name="Content Placeholder 2"/>
          <p:cNvSpPr>
            <a:spLocks noGrp="1"/>
          </p:cNvSpPr>
          <p:nvPr>
            <p:ph idx="1"/>
          </p:nvPr>
        </p:nvSpPr>
        <p:spPr/>
        <p:txBody>
          <a:bodyPr/>
          <a:lstStyle/>
          <a:p>
            <a:r>
              <a:rPr lang="en-US" dirty="0" smtClean="0"/>
              <a:t>Fully Featured</a:t>
            </a:r>
          </a:p>
        </p:txBody>
      </p:sp>
    </p:spTree>
    <p:extLst>
      <p:ext uri="{BB962C8B-B14F-4D97-AF65-F5344CB8AC3E}">
        <p14:creationId xmlns:p14="http://schemas.microsoft.com/office/powerpoint/2010/main" val="485883956"/>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Marking My Own Homework</a:t>
            </a:r>
            <a:endParaRPr lang="en-US" b="1" dirty="0"/>
          </a:p>
        </p:txBody>
      </p:sp>
      <p:sp>
        <p:nvSpPr>
          <p:cNvPr id="3" name="Content Placeholder 2"/>
          <p:cNvSpPr>
            <a:spLocks noGrp="1"/>
          </p:cNvSpPr>
          <p:nvPr>
            <p:ph idx="1"/>
          </p:nvPr>
        </p:nvSpPr>
        <p:spPr/>
        <p:txBody>
          <a:bodyPr/>
          <a:lstStyle/>
          <a:p>
            <a:r>
              <a:rPr lang="en-US" dirty="0" smtClean="0"/>
              <a:t>Fully Featured</a:t>
            </a:r>
          </a:p>
          <a:p>
            <a:r>
              <a:rPr lang="en-US" dirty="0" smtClean="0"/>
              <a:t>Simple</a:t>
            </a:r>
            <a:endParaRPr lang="en-US" dirty="0" smtClean="0"/>
          </a:p>
        </p:txBody>
      </p:sp>
    </p:spTree>
    <p:extLst>
      <p:ext uri="{BB962C8B-B14F-4D97-AF65-F5344CB8AC3E}">
        <p14:creationId xmlns:p14="http://schemas.microsoft.com/office/powerpoint/2010/main" val="263662347"/>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Marking My Own Homework</a:t>
            </a:r>
            <a:endParaRPr lang="en-US" b="1" dirty="0"/>
          </a:p>
        </p:txBody>
      </p:sp>
      <p:sp>
        <p:nvSpPr>
          <p:cNvPr id="3" name="Content Placeholder 2"/>
          <p:cNvSpPr>
            <a:spLocks noGrp="1"/>
          </p:cNvSpPr>
          <p:nvPr>
            <p:ph idx="1"/>
          </p:nvPr>
        </p:nvSpPr>
        <p:spPr/>
        <p:txBody>
          <a:bodyPr/>
          <a:lstStyle/>
          <a:p>
            <a:r>
              <a:rPr lang="en-US" dirty="0" smtClean="0"/>
              <a:t>Fully Featured</a:t>
            </a:r>
          </a:p>
          <a:p>
            <a:r>
              <a:rPr lang="en-US" dirty="0" smtClean="0"/>
              <a:t>Simple</a:t>
            </a:r>
          </a:p>
          <a:p>
            <a:r>
              <a:rPr lang="en-US" dirty="0" smtClean="0"/>
              <a:t>Portable</a:t>
            </a:r>
            <a:endParaRPr lang="en-US" dirty="0" smtClean="0"/>
          </a:p>
        </p:txBody>
      </p:sp>
    </p:spTree>
    <p:extLst>
      <p:ext uri="{BB962C8B-B14F-4D97-AF65-F5344CB8AC3E}">
        <p14:creationId xmlns:p14="http://schemas.microsoft.com/office/powerpoint/2010/main" val="1407962547"/>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Marking My Own Homework</a:t>
            </a:r>
            <a:endParaRPr lang="en-US" b="1" dirty="0"/>
          </a:p>
        </p:txBody>
      </p:sp>
      <p:sp>
        <p:nvSpPr>
          <p:cNvPr id="3" name="Content Placeholder 2"/>
          <p:cNvSpPr>
            <a:spLocks noGrp="1"/>
          </p:cNvSpPr>
          <p:nvPr>
            <p:ph idx="1"/>
          </p:nvPr>
        </p:nvSpPr>
        <p:spPr/>
        <p:txBody>
          <a:bodyPr/>
          <a:lstStyle/>
          <a:p>
            <a:r>
              <a:rPr lang="en-US" dirty="0" smtClean="0"/>
              <a:t>Fully Featured</a:t>
            </a:r>
          </a:p>
          <a:p>
            <a:r>
              <a:rPr lang="en-US" dirty="0" smtClean="0"/>
              <a:t>Simple</a:t>
            </a:r>
          </a:p>
          <a:p>
            <a:r>
              <a:rPr lang="en-US" dirty="0" smtClean="0"/>
              <a:t>Portable</a:t>
            </a:r>
          </a:p>
          <a:p>
            <a:r>
              <a:rPr lang="en-US" dirty="0" err="1" smtClean="0"/>
              <a:t>Homoiconic</a:t>
            </a:r>
            <a:endParaRPr lang="en-US" dirty="0" smtClean="0"/>
          </a:p>
        </p:txBody>
      </p:sp>
    </p:spTree>
    <p:extLst>
      <p:ext uri="{BB962C8B-B14F-4D97-AF65-F5344CB8AC3E}">
        <p14:creationId xmlns:p14="http://schemas.microsoft.com/office/powerpoint/2010/main" val="2071193460"/>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Marking My Own Homework</a:t>
            </a:r>
            <a:endParaRPr lang="en-US" b="1" dirty="0"/>
          </a:p>
        </p:txBody>
      </p:sp>
      <p:sp>
        <p:nvSpPr>
          <p:cNvPr id="3" name="Content Placeholder 2"/>
          <p:cNvSpPr>
            <a:spLocks noGrp="1"/>
          </p:cNvSpPr>
          <p:nvPr>
            <p:ph idx="1"/>
          </p:nvPr>
        </p:nvSpPr>
        <p:spPr/>
        <p:txBody>
          <a:bodyPr/>
          <a:lstStyle/>
          <a:p>
            <a:r>
              <a:rPr lang="en-US" dirty="0" smtClean="0"/>
              <a:t>Fully Featured</a:t>
            </a:r>
          </a:p>
          <a:p>
            <a:r>
              <a:rPr lang="en-US" dirty="0" smtClean="0"/>
              <a:t>Simple</a:t>
            </a:r>
          </a:p>
          <a:p>
            <a:r>
              <a:rPr lang="en-US" dirty="0" smtClean="0"/>
              <a:t>Portable</a:t>
            </a:r>
          </a:p>
          <a:p>
            <a:r>
              <a:rPr lang="en-US" dirty="0" err="1" smtClean="0"/>
              <a:t>Homoiconic</a:t>
            </a:r>
            <a:r>
              <a:rPr lang="en-US" dirty="0" smtClean="0"/>
              <a:t> (</a:t>
            </a:r>
            <a:r>
              <a:rPr lang="en-US" dirty="0" err="1" smtClean="0"/>
              <a:t>ish</a:t>
            </a:r>
            <a:r>
              <a:rPr lang="en-US" dirty="0" smtClean="0"/>
              <a:t>)</a:t>
            </a:r>
          </a:p>
        </p:txBody>
      </p:sp>
    </p:spTree>
    <p:extLst>
      <p:ext uri="{BB962C8B-B14F-4D97-AF65-F5344CB8AC3E}">
        <p14:creationId xmlns:p14="http://schemas.microsoft.com/office/powerpoint/2010/main" val="1442133333"/>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Marking My Own Homework</a:t>
            </a:r>
            <a:endParaRPr lang="en-US" b="1" dirty="0"/>
          </a:p>
        </p:txBody>
      </p:sp>
      <p:sp>
        <p:nvSpPr>
          <p:cNvPr id="3" name="Content Placeholder 2"/>
          <p:cNvSpPr>
            <a:spLocks noGrp="1"/>
          </p:cNvSpPr>
          <p:nvPr>
            <p:ph idx="1"/>
          </p:nvPr>
        </p:nvSpPr>
        <p:spPr/>
        <p:txBody>
          <a:bodyPr/>
          <a:lstStyle/>
          <a:p>
            <a:r>
              <a:rPr lang="en-US" dirty="0" smtClean="0"/>
              <a:t>Fully Featured</a:t>
            </a:r>
          </a:p>
          <a:p>
            <a:r>
              <a:rPr lang="en-US" dirty="0" smtClean="0"/>
              <a:t>Simple</a:t>
            </a:r>
          </a:p>
          <a:p>
            <a:r>
              <a:rPr lang="en-US" dirty="0" smtClean="0"/>
              <a:t>Portable</a:t>
            </a:r>
          </a:p>
          <a:p>
            <a:r>
              <a:rPr lang="en-US" dirty="0" err="1" smtClean="0"/>
              <a:t>Homoiconic</a:t>
            </a:r>
            <a:r>
              <a:rPr lang="en-US" dirty="0" smtClean="0"/>
              <a:t> (</a:t>
            </a:r>
            <a:r>
              <a:rPr lang="en-US" dirty="0" err="1" smtClean="0"/>
              <a:t>ish</a:t>
            </a:r>
            <a:r>
              <a:rPr lang="en-US" dirty="0" smtClean="0"/>
              <a:t>)</a:t>
            </a:r>
          </a:p>
          <a:p>
            <a:r>
              <a:rPr lang="en-US" dirty="0" smtClean="0"/>
              <a:t>Gave a talk about Functional Programming without using the F-word</a:t>
            </a:r>
          </a:p>
        </p:txBody>
      </p:sp>
    </p:spTree>
    <p:extLst>
      <p:ext uri="{BB962C8B-B14F-4D97-AF65-F5344CB8AC3E}">
        <p14:creationId xmlns:p14="http://schemas.microsoft.com/office/powerpoint/2010/main" val="655374164"/>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Marking My Own Homework</a:t>
            </a:r>
            <a:endParaRPr lang="en-US" b="1" dirty="0"/>
          </a:p>
        </p:txBody>
      </p:sp>
      <p:sp>
        <p:nvSpPr>
          <p:cNvPr id="3" name="Content Placeholder 2"/>
          <p:cNvSpPr>
            <a:spLocks noGrp="1"/>
          </p:cNvSpPr>
          <p:nvPr>
            <p:ph idx="1"/>
          </p:nvPr>
        </p:nvSpPr>
        <p:spPr/>
        <p:txBody>
          <a:bodyPr/>
          <a:lstStyle/>
          <a:p>
            <a:r>
              <a:rPr lang="en-US" dirty="0" smtClean="0"/>
              <a:t>Fully Featured</a:t>
            </a:r>
          </a:p>
          <a:p>
            <a:r>
              <a:rPr lang="en-US" dirty="0" smtClean="0"/>
              <a:t>Simple</a:t>
            </a:r>
          </a:p>
          <a:p>
            <a:r>
              <a:rPr lang="en-US" dirty="0" smtClean="0"/>
              <a:t>Portable</a:t>
            </a:r>
          </a:p>
          <a:p>
            <a:r>
              <a:rPr lang="en-US" dirty="0" err="1" smtClean="0"/>
              <a:t>Homoiconic</a:t>
            </a:r>
            <a:r>
              <a:rPr lang="en-US" dirty="0" smtClean="0"/>
              <a:t> (</a:t>
            </a:r>
            <a:r>
              <a:rPr lang="en-US" dirty="0" err="1" smtClean="0"/>
              <a:t>ish</a:t>
            </a:r>
            <a:r>
              <a:rPr lang="en-US" dirty="0" smtClean="0"/>
              <a:t>)</a:t>
            </a:r>
          </a:p>
          <a:p>
            <a:r>
              <a:rPr lang="en-US" dirty="0"/>
              <a:t>Gave a talk about Functional Programming without using the F-word</a:t>
            </a:r>
          </a:p>
        </p:txBody>
      </p:sp>
      <p:pic>
        <p:nvPicPr>
          <p:cNvPr id="4" name="Picture 3"/>
          <p:cNvPicPr>
            <a:picLocks noChangeAspect="1"/>
          </p:cNvPicPr>
          <p:nvPr/>
        </p:nvPicPr>
        <p:blipFill>
          <a:blip r:embed="rId4">
            <a:extLst>
              <a:ext uri="{BEBA8EAE-BF5A-486C-A8C5-ECC9F3942E4B}">
                <a14:imgProps xmlns:a14="http://schemas.microsoft.com/office/drawing/2010/main">
                  <a14:imgLayer r:embed="rId5">
                    <a14:imgEffect>
                      <a14:backgroundRemoval t="8824" b="89706" l="3333" r="97778">
                        <a14:foregroundMark x1="30000" y1="41176" x2="30000" y2="41176"/>
                        <a14:foregroundMark x1="89259" y1="45588" x2="89259" y2="45588"/>
                      </a14:backgroundRemoval>
                    </a14:imgEffect>
                  </a14:imgLayer>
                </a14:imgProps>
              </a:ext>
              <a:ext uri="{28A0092B-C50C-407E-A947-70E740481C1C}">
                <a14:useLocalDpi xmlns:a14="http://schemas.microsoft.com/office/drawing/2010/main" val="0"/>
              </a:ext>
            </a:extLst>
          </a:blip>
          <a:stretch>
            <a:fillRect/>
          </a:stretch>
        </p:blipFill>
        <p:spPr>
          <a:xfrm>
            <a:off x="1161425" y="4382333"/>
            <a:ext cx="1714500" cy="431800"/>
          </a:xfrm>
          <a:prstGeom prst="rect">
            <a:avLst/>
          </a:prstGeom>
        </p:spPr>
      </p:pic>
    </p:spTree>
    <p:extLst>
      <p:ext uri="{BB962C8B-B14F-4D97-AF65-F5344CB8AC3E}">
        <p14:creationId xmlns:p14="http://schemas.microsoft.com/office/powerpoint/2010/main" val="179045214"/>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48000" y="2286794"/>
            <a:ext cx="6096000" cy="3429000"/>
          </a:xfrm>
        </p:spPr>
      </p:pic>
    </p:spTree>
    <p:extLst>
      <p:ext uri="{BB962C8B-B14F-4D97-AF65-F5344CB8AC3E}">
        <p14:creationId xmlns:p14="http://schemas.microsoft.com/office/powerpoint/2010/main" val="12773508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Tertiary design goals</a:t>
            </a:r>
            <a:endParaRPr lang="en-US" b="1" dirty="0"/>
          </a:p>
        </p:txBody>
      </p:sp>
      <p:sp>
        <p:nvSpPr>
          <p:cNvPr id="3" name="Content Placeholder 2"/>
          <p:cNvSpPr>
            <a:spLocks noGrp="1"/>
          </p:cNvSpPr>
          <p:nvPr>
            <p:ph idx="1"/>
          </p:nvPr>
        </p:nvSpPr>
        <p:spPr/>
        <p:txBody>
          <a:bodyPr/>
          <a:lstStyle/>
          <a:p>
            <a:pPr lvl="1"/>
            <a:endParaRPr lang="en-US" dirty="0"/>
          </a:p>
        </p:txBody>
      </p:sp>
    </p:spTree>
    <p:extLst>
      <p:ext uri="{BB962C8B-B14F-4D97-AF65-F5344CB8AC3E}">
        <p14:creationId xmlns:p14="http://schemas.microsoft.com/office/powerpoint/2010/main" val="19711388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Tertiary design goals</a:t>
            </a:r>
            <a:endParaRPr lang="en-US" b="1" dirty="0"/>
          </a:p>
        </p:txBody>
      </p:sp>
      <p:sp>
        <p:nvSpPr>
          <p:cNvPr id="3" name="Content Placeholder 2"/>
          <p:cNvSpPr>
            <a:spLocks noGrp="1"/>
          </p:cNvSpPr>
          <p:nvPr>
            <p:ph idx="1"/>
          </p:nvPr>
        </p:nvSpPr>
        <p:spPr/>
        <p:txBody>
          <a:bodyPr/>
          <a:lstStyle/>
          <a:p>
            <a:r>
              <a:rPr lang="en-US" dirty="0" err="1" smtClean="0"/>
              <a:t>Homoiconicity</a:t>
            </a:r>
            <a:endParaRPr lang="en-US" dirty="0" smtClean="0"/>
          </a:p>
          <a:p>
            <a:pPr lvl="1"/>
            <a:endParaRPr lang="en-US" dirty="0"/>
          </a:p>
        </p:txBody>
      </p:sp>
    </p:spTree>
    <p:extLst>
      <p:ext uri="{BB962C8B-B14F-4D97-AF65-F5344CB8AC3E}">
        <p14:creationId xmlns:p14="http://schemas.microsoft.com/office/powerpoint/2010/main" val="1161440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Tertiary design goals</a:t>
            </a:r>
            <a:endParaRPr lang="en-US" b="1" dirty="0"/>
          </a:p>
        </p:txBody>
      </p:sp>
      <p:sp>
        <p:nvSpPr>
          <p:cNvPr id="3" name="Content Placeholder 2"/>
          <p:cNvSpPr>
            <a:spLocks noGrp="1"/>
          </p:cNvSpPr>
          <p:nvPr>
            <p:ph idx="1"/>
          </p:nvPr>
        </p:nvSpPr>
        <p:spPr/>
        <p:txBody>
          <a:bodyPr/>
          <a:lstStyle/>
          <a:p>
            <a:r>
              <a:rPr lang="en-US" dirty="0" err="1" smtClean="0"/>
              <a:t>Homoiconicity</a:t>
            </a:r>
            <a:endParaRPr lang="en-US" dirty="0" smtClean="0"/>
          </a:p>
          <a:p>
            <a:pPr lvl="1"/>
            <a:r>
              <a:rPr lang="en-US" dirty="0" smtClean="0"/>
              <a:t>Wikipedia: "In </a:t>
            </a:r>
            <a:r>
              <a:rPr lang="en-US" dirty="0" err="1"/>
              <a:t>homoiconic</a:t>
            </a:r>
            <a:r>
              <a:rPr lang="en-US" dirty="0"/>
              <a:t> languages, all code can be accessed and transformed as data, using the same </a:t>
            </a:r>
            <a:r>
              <a:rPr lang="en-US" dirty="0" smtClean="0"/>
              <a:t>representation."</a:t>
            </a:r>
            <a:endParaRPr lang="en-US" dirty="0"/>
          </a:p>
          <a:p>
            <a:pPr lvl="1"/>
            <a:endParaRPr lang="en-US" dirty="0" smtClean="0"/>
          </a:p>
          <a:p>
            <a:pPr lvl="1"/>
            <a:endParaRPr lang="en-US" dirty="0"/>
          </a:p>
        </p:txBody>
      </p:sp>
    </p:spTree>
    <p:extLst>
      <p:ext uri="{BB962C8B-B14F-4D97-AF65-F5344CB8AC3E}">
        <p14:creationId xmlns:p14="http://schemas.microsoft.com/office/powerpoint/2010/main" val="95553841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Introducing</a:t>
            </a:r>
            <a:r>
              <a:rPr lang="is-IS" b="1" dirty="0" smtClean="0"/>
              <a:t>…</a:t>
            </a:r>
            <a:endParaRPr lang="en-US" b="1" dirty="0"/>
          </a:p>
        </p:txBody>
      </p:sp>
      <p:pic>
        <p:nvPicPr>
          <p:cNvPr id="6" name="Content Placeholder 5"/>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242664" y="1825625"/>
            <a:ext cx="5706672" cy="4351338"/>
          </a:xfrm>
        </p:spPr>
      </p:pic>
    </p:spTree>
    <p:extLst>
      <p:ext uri="{BB962C8B-B14F-4D97-AF65-F5344CB8AC3E}">
        <p14:creationId xmlns:p14="http://schemas.microsoft.com/office/powerpoint/2010/main" val="238576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The To Do List</a:t>
            </a:r>
            <a:endParaRPr lang="en-US" b="1"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921000" y="2216944"/>
            <a:ext cx="6350000" cy="3568700"/>
          </a:xfrm>
        </p:spPr>
      </p:pic>
    </p:spTree>
    <p:extLst>
      <p:ext uri="{BB962C8B-B14F-4D97-AF65-F5344CB8AC3E}">
        <p14:creationId xmlns:p14="http://schemas.microsoft.com/office/powerpoint/2010/main" val="15916439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Access Modifiers</a:t>
            </a:r>
            <a:endParaRPr lang="en-US" b="1" dirty="0"/>
          </a:p>
        </p:txBody>
      </p:sp>
      <p:sp>
        <p:nvSpPr>
          <p:cNvPr id="3" name="Content Placeholder 2"/>
          <p:cNvSpPr>
            <a:spLocks noGrp="1"/>
          </p:cNvSpPr>
          <p:nvPr>
            <p:ph idx="1"/>
          </p:nvPr>
        </p:nvSpPr>
        <p:spPr/>
        <p:txBody>
          <a:bodyPr>
            <a:normAutofit/>
          </a:bodyPr>
          <a:lstStyle/>
          <a:p>
            <a:endParaRPr lang="en-US" i="1" dirty="0"/>
          </a:p>
        </p:txBody>
      </p:sp>
    </p:spTree>
    <p:extLst>
      <p:ext uri="{BB962C8B-B14F-4D97-AF65-F5344CB8AC3E}">
        <p14:creationId xmlns:p14="http://schemas.microsoft.com/office/powerpoint/2010/main" val="8161661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Access Modifiers</a:t>
            </a:r>
            <a:endParaRPr lang="en-US" b="1" dirty="0"/>
          </a:p>
        </p:txBody>
      </p:sp>
      <p:sp>
        <p:nvSpPr>
          <p:cNvPr id="3" name="Content Placeholder 2"/>
          <p:cNvSpPr>
            <a:spLocks noGrp="1"/>
          </p:cNvSpPr>
          <p:nvPr>
            <p:ph idx="1"/>
          </p:nvPr>
        </p:nvSpPr>
        <p:spPr/>
        <p:txBody>
          <a:bodyPr>
            <a:normAutofit/>
          </a:bodyPr>
          <a:lstStyle/>
          <a:p>
            <a:r>
              <a:rPr lang="en-US" dirty="0" err="1" smtClean="0"/>
              <a:t>Readonly</a:t>
            </a:r>
            <a:endParaRPr lang="en-US" i="1" dirty="0"/>
          </a:p>
        </p:txBody>
      </p:sp>
    </p:spTree>
    <p:extLst>
      <p:ext uri="{BB962C8B-B14F-4D97-AF65-F5344CB8AC3E}">
        <p14:creationId xmlns:p14="http://schemas.microsoft.com/office/powerpoint/2010/main" val="13948414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Access Modifiers</a:t>
            </a:r>
            <a:endParaRPr lang="en-US" b="1" dirty="0"/>
          </a:p>
        </p:txBody>
      </p:sp>
      <p:sp>
        <p:nvSpPr>
          <p:cNvPr id="3" name="Content Placeholder 2"/>
          <p:cNvSpPr>
            <a:spLocks noGrp="1"/>
          </p:cNvSpPr>
          <p:nvPr>
            <p:ph idx="1"/>
          </p:nvPr>
        </p:nvSpPr>
        <p:spPr/>
        <p:txBody>
          <a:bodyPr>
            <a:normAutofit/>
          </a:bodyPr>
          <a:lstStyle/>
          <a:p>
            <a:r>
              <a:rPr lang="en-US" dirty="0" err="1" smtClean="0"/>
              <a:t>Readonly</a:t>
            </a:r>
            <a:endParaRPr lang="en-US" dirty="0" smtClean="0"/>
          </a:p>
          <a:p>
            <a:r>
              <a:rPr lang="en-US" dirty="0" smtClean="0"/>
              <a:t>Sealed</a:t>
            </a:r>
            <a:endParaRPr lang="en-US" i="1" dirty="0"/>
          </a:p>
        </p:txBody>
      </p:sp>
    </p:spTree>
    <p:extLst>
      <p:ext uri="{BB962C8B-B14F-4D97-AF65-F5344CB8AC3E}">
        <p14:creationId xmlns:p14="http://schemas.microsoft.com/office/powerpoint/2010/main" val="5429134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Access Modifiers</a:t>
            </a:r>
            <a:endParaRPr lang="en-US" b="1" dirty="0"/>
          </a:p>
        </p:txBody>
      </p:sp>
      <p:sp>
        <p:nvSpPr>
          <p:cNvPr id="3" name="Content Placeholder 2"/>
          <p:cNvSpPr>
            <a:spLocks noGrp="1"/>
          </p:cNvSpPr>
          <p:nvPr>
            <p:ph idx="1"/>
          </p:nvPr>
        </p:nvSpPr>
        <p:spPr/>
        <p:txBody>
          <a:bodyPr>
            <a:normAutofit/>
          </a:bodyPr>
          <a:lstStyle/>
          <a:p>
            <a:r>
              <a:rPr lang="en-US" dirty="0" err="1" smtClean="0"/>
              <a:t>Readonly</a:t>
            </a:r>
            <a:endParaRPr lang="en-US" dirty="0" smtClean="0"/>
          </a:p>
          <a:p>
            <a:r>
              <a:rPr lang="en-US" dirty="0" smtClean="0"/>
              <a:t>Sealed</a:t>
            </a:r>
          </a:p>
          <a:p>
            <a:r>
              <a:rPr lang="en-US" dirty="0" smtClean="0"/>
              <a:t>Internal</a:t>
            </a:r>
            <a:endParaRPr lang="en-US" i="1" dirty="0"/>
          </a:p>
        </p:txBody>
      </p:sp>
    </p:spTree>
    <p:extLst>
      <p:ext uri="{BB962C8B-B14F-4D97-AF65-F5344CB8AC3E}">
        <p14:creationId xmlns:p14="http://schemas.microsoft.com/office/powerpoint/2010/main" val="2180465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The current state of programming</a:t>
            </a:r>
            <a:endParaRPr lang="en-US" b="1" dirty="0"/>
          </a:p>
        </p:txBody>
      </p:sp>
      <p:pic>
        <p:nvPicPr>
          <p:cNvPr id="6" name="Content Placeholder 5"/>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214687" y="1428443"/>
            <a:ext cx="5457825" cy="5135753"/>
          </a:xfrm>
        </p:spPr>
      </p:pic>
    </p:spTree>
    <p:extLst>
      <p:ext uri="{BB962C8B-B14F-4D97-AF65-F5344CB8AC3E}">
        <p14:creationId xmlns:p14="http://schemas.microsoft.com/office/powerpoint/2010/main" val="15950444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Access Modifiers</a:t>
            </a:r>
            <a:endParaRPr lang="en-US" b="1" dirty="0"/>
          </a:p>
        </p:txBody>
      </p:sp>
      <p:sp>
        <p:nvSpPr>
          <p:cNvPr id="3" name="Content Placeholder 2"/>
          <p:cNvSpPr>
            <a:spLocks noGrp="1"/>
          </p:cNvSpPr>
          <p:nvPr>
            <p:ph idx="1"/>
          </p:nvPr>
        </p:nvSpPr>
        <p:spPr/>
        <p:txBody>
          <a:bodyPr>
            <a:normAutofit/>
          </a:bodyPr>
          <a:lstStyle/>
          <a:p>
            <a:r>
              <a:rPr lang="en-US" dirty="0" err="1" smtClean="0"/>
              <a:t>Readonly</a:t>
            </a:r>
            <a:endParaRPr lang="en-US" dirty="0" smtClean="0"/>
          </a:p>
          <a:p>
            <a:r>
              <a:rPr lang="en-US" dirty="0" smtClean="0"/>
              <a:t>Sealed</a:t>
            </a:r>
          </a:p>
          <a:p>
            <a:r>
              <a:rPr lang="en-US" dirty="0" smtClean="0"/>
              <a:t>Internal</a:t>
            </a:r>
          </a:p>
          <a:p>
            <a:r>
              <a:rPr lang="en-US" dirty="0" smtClean="0"/>
              <a:t>Protected</a:t>
            </a:r>
            <a:endParaRPr lang="en-US" i="1" dirty="0"/>
          </a:p>
        </p:txBody>
      </p:sp>
    </p:spTree>
    <p:extLst>
      <p:ext uri="{BB962C8B-B14F-4D97-AF65-F5344CB8AC3E}">
        <p14:creationId xmlns:p14="http://schemas.microsoft.com/office/powerpoint/2010/main" val="20979191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Access Modifiers</a:t>
            </a:r>
            <a:endParaRPr lang="en-US" b="1" dirty="0"/>
          </a:p>
        </p:txBody>
      </p:sp>
      <p:sp>
        <p:nvSpPr>
          <p:cNvPr id="3" name="Content Placeholder 2"/>
          <p:cNvSpPr>
            <a:spLocks noGrp="1"/>
          </p:cNvSpPr>
          <p:nvPr>
            <p:ph idx="1"/>
          </p:nvPr>
        </p:nvSpPr>
        <p:spPr/>
        <p:txBody>
          <a:bodyPr>
            <a:normAutofit/>
          </a:bodyPr>
          <a:lstStyle/>
          <a:p>
            <a:r>
              <a:rPr lang="en-US" dirty="0" err="1" smtClean="0"/>
              <a:t>Readonly</a:t>
            </a:r>
            <a:endParaRPr lang="en-US" dirty="0" smtClean="0"/>
          </a:p>
          <a:p>
            <a:r>
              <a:rPr lang="en-US" dirty="0" smtClean="0"/>
              <a:t>Sealed</a:t>
            </a:r>
          </a:p>
          <a:p>
            <a:r>
              <a:rPr lang="en-US" dirty="0" smtClean="0"/>
              <a:t>Internal</a:t>
            </a:r>
          </a:p>
          <a:p>
            <a:r>
              <a:rPr lang="en-US" dirty="0" smtClean="0"/>
              <a:t>Protected</a:t>
            </a:r>
          </a:p>
          <a:p>
            <a:r>
              <a:rPr lang="en-US" dirty="0" smtClean="0"/>
              <a:t>Private</a:t>
            </a:r>
            <a:endParaRPr lang="en-US" i="1" dirty="0"/>
          </a:p>
        </p:txBody>
      </p:sp>
    </p:spTree>
    <p:extLst>
      <p:ext uri="{BB962C8B-B14F-4D97-AF65-F5344CB8AC3E}">
        <p14:creationId xmlns:p14="http://schemas.microsoft.com/office/powerpoint/2010/main" val="3030251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Access Modifiers</a:t>
            </a:r>
            <a:endParaRPr lang="en-US" b="1" dirty="0"/>
          </a:p>
        </p:txBody>
      </p:sp>
      <p:sp>
        <p:nvSpPr>
          <p:cNvPr id="3" name="Content Placeholder 2"/>
          <p:cNvSpPr>
            <a:spLocks noGrp="1"/>
          </p:cNvSpPr>
          <p:nvPr>
            <p:ph idx="1"/>
          </p:nvPr>
        </p:nvSpPr>
        <p:spPr/>
        <p:txBody>
          <a:bodyPr>
            <a:normAutofit/>
          </a:bodyPr>
          <a:lstStyle/>
          <a:p>
            <a:r>
              <a:rPr lang="en-US" dirty="0" err="1" smtClean="0"/>
              <a:t>Readonly</a:t>
            </a:r>
            <a:endParaRPr lang="en-US" dirty="0" smtClean="0"/>
          </a:p>
          <a:p>
            <a:r>
              <a:rPr lang="en-US" dirty="0" smtClean="0"/>
              <a:t>Sealed</a:t>
            </a:r>
          </a:p>
          <a:p>
            <a:r>
              <a:rPr lang="en-US" dirty="0" smtClean="0"/>
              <a:t>Internal</a:t>
            </a:r>
          </a:p>
          <a:p>
            <a:r>
              <a:rPr lang="en-US" dirty="0" smtClean="0"/>
              <a:t>Protected</a:t>
            </a:r>
          </a:p>
          <a:p>
            <a:r>
              <a:rPr lang="en-US" dirty="0" smtClean="0"/>
              <a:t>Private</a:t>
            </a:r>
          </a:p>
          <a:p>
            <a:r>
              <a:rPr lang="en-US" i="1" dirty="0" smtClean="0"/>
              <a:t>Access modifiers</a:t>
            </a:r>
            <a:endParaRPr lang="en-US" i="1" dirty="0"/>
          </a:p>
        </p:txBody>
      </p:sp>
    </p:spTree>
    <p:extLst>
      <p:ext uri="{BB962C8B-B14F-4D97-AF65-F5344CB8AC3E}">
        <p14:creationId xmlns:p14="http://schemas.microsoft.com/office/powerpoint/2010/main" val="205596228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Classes, Interfaces</a:t>
            </a:r>
            <a:endParaRPr lang="en-US" b="1" dirty="0"/>
          </a:p>
        </p:txBody>
      </p:sp>
      <p:sp>
        <p:nvSpPr>
          <p:cNvPr id="3" name="Content Placeholder 2"/>
          <p:cNvSpPr>
            <a:spLocks noGrp="1"/>
          </p:cNvSpPr>
          <p:nvPr>
            <p:ph idx="1"/>
          </p:nvPr>
        </p:nvSpPr>
        <p:spPr/>
        <p:txBody>
          <a:bodyPr>
            <a:normAutofit/>
          </a:bodyPr>
          <a:lstStyle/>
          <a:p>
            <a:endParaRPr lang="en-US" dirty="0"/>
          </a:p>
        </p:txBody>
      </p:sp>
    </p:spTree>
    <p:extLst>
      <p:ext uri="{BB962C8B-B14F-4D97-AF65-F5344CB8AC3E}">
        <p14:creationId xmlns:p14="http://schemas.microsoft.com/office/powerpoint/2010/main" val="68051846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Classes, Interfaces</a:t>
            </a:r>
            <a:endParaRPr lang="en-US" b="1" dirty="0"/>
          </a:p>
        </p:txBody>
      </p:sp>
      <p:sp>
        <p:nvSpPr>
          <p:cNvPr id="3" name="Content Placeholder 2"/>
          <p:cNvSpPr>
            <a:spLocks noGrp="1"/>
          </p:cNvSpPr>
          <p:nvPr>
            <p:ph idx="1"/>
          </p:nvPr>
        </p:nvSpPr>
        <p:spPr/>
        <p:txBody>
          <a:bodyPr>
            <a:normAutofit/>
          </a:bodyPr>
          <a:lstStyle/>
          <a:p>
            <a:r>
              <a:rPr lang="en-US" dirty="0" smtClean="0"/>
              <a:t>Extension methods</a:t>
            </a:r>
          </a:p>
          <a:p>
            <a:endParaRPr lang="en-US" dirty="0"/>
          </a:p>
        </p:txBody>
      </p:sp>
    </p:spTree>
    <p:extLst>
      <p:ext uri="{BB962C8B-B14F-4D97-AF65-F5344CB8AC3E}">
        <p14:creationId xmlns:p14="http://schemas.microsoft.com/office/powerpoint/2010/main" val="7543038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Classes, Interfaces</a:t>
            </a:r>
            <a:endParaRPr lang="en-US" b="1" dirty="0"/>
          </a:p>
        </p:txBody>
      </p:sp>
      <p:sp>
        <p:nvSpPr>
          <p:cNvPr id="3" name="Content Placeholder 2"/>
          <p:cNvSpPr>
            <a:spLocks noGrp="1"/>
          </p:cNvSpPr>
          <p:nvPr>
            <p:ph idx="1"/>
          </p:nvPr>
        </p:nvSpPr>
        <p:spPr/>
        <p:txBody>
          <a:bodyPr>
            <a:normAutofit/>
          </a:bodyPr>
          <a:lstStyle/>
          <a:p>
            <a:r>
              <a:rPr lang="en-US" dirty="0" smtClean="0"/>
              <a:t>Extension methods</a:t>
            </a:r>
          </a:p>
          <a:p>
            <a:r>
              <a:rPr lang="en-US" dirty="0" smtClean="0"/>
              <a:t>Multiple inheritance</a:t>
            </a:r>
          </a:p>
          <a:p>
            <a:endParaRPr lang="en-US" dirty="0"/>
          </a:p>
        </p:txBody>
      </p:sp>
    </p:spTree>
    <p:extLst>
      <p:ext uri="{BB962C8B-B14F-4D97-AF65-F5344CB8AC3E}">
        <p14:creationId xmlns:p14="http://schemas.microsoft.com/office/powerpoint/2010/main" val="2455554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Classes, Interfaces</a:t>
            </a:r>
            <a:endParaRPr lang="en-US" b="1" dirty="0"/>
          </a:p>
        </p:txBody>
      </p:sp>
      <p:sp>
        <p:nvSpPr>
          <p:cNvPr id="3" name="Content Placeholder 2"/>
          <p:cNvSpPr>
            <a:spLocks noGrp="1"/>
          </p:cNvSpPr>
          <p:nvPr>
            <p:ph idx="1"/>
          </p:nvPr>
        </p:nvSpPr>
        <p:spPr/>
        <p:txBody>
          <a:bodyPr>
            <a:normAutofit/>
          </a:bodyPr>
          <a:lstStyle/>
          <a:p>
            <a:r>
              <a:rPr lang="en-US" dirty="0" smtClean="0"/>
              <a:t>Extension methods</a:t>
            </a:r>
          </a:p>
          <a:p>
            <a:r>
              <a:rPr lang="en-US" dirty="0" smtClean="0"/>
              <a:t>Multiple inheritance</a:t>
            </a:r>
          </a:p>
          <a:p>
            <a:r>
              <a:rPr lang="en-US" dirty="0" smtClean="0"/>
              <a:t>Inheritance</a:t>
            </a:r>
          </a:p>
          <a:p>
            <a:endParaRPr lang="en-US" dirty="0"/>
          </a:p>
        </p:txBody>
      </p:sp>
    </p:spTree>
    <p:extLst>
      <p:ext uri="{BB962C8B-B14F-4D97-AF65-F5344CB8AC3E}">
        <p14:creationId xmlns:p14="http://schemas.microsoft.com/office/powerpoint/2010/main" val="89590610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Classes, Interfaces</a:t>
            </a:r>
            <a:endParaRPr lang="en-US" b="1" dirty="0"/>
          </a:p>
        </p:txBody>
      </p:sp>
      <p:sp>
        <p:nvSpPr>
          <p:cNvPr id="3" name="Content Placeholder 2"/>
          <p:cNvSpPr>
            <a:spLocks noGrp="1"/>
          </p:cNvSpPr>
          <p:nvPr>
            <p:ph idx="1"/>
          </p:nvPr>
        </p:nvSpPr>
        <p:spPr/>
        <p:txBody>
          <a:bodyPr>
            <a:normAutofit/>
          </a:bodyPr>
          <a:lstStyle/>
          <a:p>
            <a:r>
              <a:rPr lang="en-US" dirty="0" smtClean="0"/>
              <a:t>Extension methods</a:t>
            </a:r>
          </a:p>
          <a:p>
            <a:r>
              <a:rPr lang="en-US" dirty="0" smtClean="0"/>
              <a:t>Multiple inheritance</a:t>
            </a:r>
          </a:p>
          <a:p>
            <a:r>
              <a:rPr lang="en-US" dirty="0" smtClean="0"/>
              <a:t>Inheritance</a:t>
            </a:r>
          </a:p>
          <a:p>
            <a:r>
              <a:rPr lang="en-US" dirty="0" smtClean="0"/>
              <a:t>Abstract classes</a:t>
            </a:r>
            <a:endParaRPr lang="en-US" dirty="0"/>
          </a:p>
        </p:txBody>
      </p:sp>
    </p:spTree>
    <p:extLst>
      <p:ext uri="{BB962C8B-B14F-4D97-AF65-F5344CB8AC3E}">
        <p14:creationId xmlns:p14="http://schemas.microsoft.com/office/powerpoint/2010/main" val="17829968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Classes, Interfaces</a:t>
            </a:r>
            <a:endParaRPr lang="en-US" b="1" dirty="0"/>
          </a:p>
        </p:txBody>
      </p:sp>
      <p:sp>
        <p:nvSpPr>
          <p:cNvPr id="3" name="Content Placeholder 2"/>
          <p:cNvSpPr>
            <a:spLocks noGrp="1"/>
          </p:cNvSpPr>
          <p:nvPr>
            <p:ph idx="1"/>
          </p:nvPr>
        </p:nvSpPr>
        <p:spPr/>
        <p:txBody>
          <a:bodyPr>
            <a:normAutofit/>
          </a:bodyPr>
          <a:lstStyle/>
          <a:p>
            <a:r>
              <a:rPr lang="en-US" dirty="0" smtClean="0"/>
              <a:t>Extension methods</a:t>
            </a:r>
          </a:p>
          <a:p>
            <a:r>
              <a:rPr lang="en-US" dirty="0" smtClean="0"/>
              <a:t>Multiple inheritance</a:t>
            </a:r>
          </a:p>
          <a:p>
            <a:r>
              <a:rPr lang="en-US" dirty="0" smtClean="0"/>
              <a:t>Inheritance</a:t>
            </a:r>
          </a:p>
          <a:p>
            <a:r>
              <a:rPr lang="en-US" dirty="0" smtClean="0"/>
              <a:t>Abstract classes</a:t>
            </a:r>
          </a:p>
          <a:p>
            <a:r>
              <a:rPr lang="en-US" dirty="0" smtClean="0"/>
              <a:t>Interfaces</a:t>
            </a:r>
            <a:endParaRPr lang="en-US" dirty="0"/>
          </a:p>
        </p:txBody>
      </p:sp>
    </p:spTree>
    <p:extLst>
      <p:ext uri="{BB962C8B-B14F-4D97-AF65-F5344CB8AC3E}">
        <p14:creationId xmlns:p14="http://schemas.microsoft.com/office/powerpoint/2010/main" val="134265832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Classes, Interfaces</a:t>
            </a:r>
            <a:endParaRPr lang="en-US" b="1" dirty="0"/>
          </a:p>
        </p:txBody>
      </p:sp>
      <p:sp>
        <p:nvSpPr>
          <p:cNvPr id="3" name="Content Placeholder 2"/>
          <p:cNvSpPr>
            <a:spLocks noGrp="1"/>
          </p:cNvSpPr>
          <p:nvPr>
            <p:ph idx="1"/>
          </p:nvPr>
        </p:nvSpPr>
        <p:spPr/>
        <p:txBody>
          <a:bodyPr>
            <a:normAutofit/>
          </a:bodyPr>
          <a:lstStyle/>
          <a:p>
            <a:r>
              <a:rPr lang="en-US" dirty="0" smtClean="0"/>
              <a:t>Extension methods</a:t>
            </a:r>
          </a:p>
          <a:p>
            <a:r>
              <a:rPr lang="en-US" dirty="0" smtClean="0"/>
              <a:t>Multiple inheritance</a:t>
            </a:r>
          </a:p>
          <a:p>
            <a:r>
              <a:rPr lang="en-US" dirty="0" smtClean="0"/>
              <a:t>Inheritance</a:t>
            </a:r>
          </a:p>
          <a:p>
            <a:r>
              <a:rPr lang="en-US" dirty="0" smtClean="0"/>
              <a:t>Abstract classes</a:t>
            </a:r>
          </a:p>
          <a:p>
            <a:r>
              <a:rPr lang="en-US" dirty="0" smtClean="0"/>
              <a:t>Interfaces</a:t>
            </a:r>
          </a:p>
          <a:p>
            <a:r>
              <a:rPr lang="en-US" dirty="0"/>
              <a:t>C</a:t>
            </a:r>
            <a:r>
              <a:rPr lang="en-US" dirty="0" smtClean="0"/>
              <a:t>lasses</a:t>
            </a:r>
            <a:endParaRPr lang="en-US" dirty="0"/>
          </a:p>
        </p:txBody>
      </p:sp>
    </p:spTree>
    <p:extLst>
      <p:ext uri="{BB962C8B-B14F-4D97-AF65-F5344CB8AC3E}">
        <p14:creationId xmlns:p14="http://schemas.microsoft.com/office/powerpoint/2010/main" val="9321071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A vision of the future</a:t>
            </a:r>
            <a:endParaRPr lang="en-US" b="1"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690688"/>
            <a:ext cx="6962140" cy="4351338"/>
          </a:xfrm>
        </p:spPr>
      </p:pic>
      <p:sp>
        <p:nvSpPr>
          <p:cNvPr id="5" name="TextBox 4"/>
          <p:cNvSpPr txBox="1"/>
          <p:nvPr/>
        </p:nvSpPr>
        <p:spPr>
          <a:xfrm>
            <a:off x="8072438" y="1690688"/>
            <a:ext cx="3986212" cy="5632311"/>
          </a:xfrm>
          <a:prstGeom prst="rect">
            <a:avLst/>
          </a:prstGeom>
          <a:noFill/>
        </p:spPr>
        <p:txBody>
          <a:bodyPr wrap="square" rtlCol="0">
            <a:spAutoFit/>
          </a:bodyPr>
          <a:lstStyle/>
          <a:p>
            <a:r>
              <a:rPr lang="en-US" sz="2400" dirty="0" smtClean="0"/>
              <a:t>“Oh man, C# is </a:t>
            </a:r>
            <a:r>
              <a:rPr lang="en-US" sz="2400" dirty="0"/>
              <a:t>really blowing my mind, it’s very </a:t>
            </a:r>
            <a:r>
              <a:rPr lang="en-US" sz="2400" dirty="0" smtClean="0"/>
              <a:t>complicated and I’m finding it difficult to learn.”</a:t>
            </a:r>
          </a:p>
          <a:p>
            <a:endParaRPr lang="en-US" sz="2400" dirty="0" smtClean="0"/>
          </a:p>
          <a:p>
            <a:r>
              <a:rPr lang="en-US" sz="2400" dirty="0"/>
              <a:t>“You should use </a:t>
            </a:r>
            <a:r>
              <a:rPr lang="en-US" sz="2400" dirty="0" smtClean="0"/>
              <a:t>this new language.  </a:t>
            </a:r>
            <a:r>
              <a:rPr lang="en-US" sz="2400" dirty="0"/>
              <a:t>It’s </a:t>
            </a:r>
            <a:r>
              <a:rPr lang="en-US" sz="2400" dirty="0" smtClean="0"/>
              <a:t>so much simpler </a:t>
            </a:r>
            <a:r>
              <a:rPr lang="en-US" sz="2400" dirty="0"/>
              <a:t>but also fully featured</a:t>
            </a:r>
            <a:r>
              <a:rPr lang="en-US" sz="2400" dirty="0" smtClean="0"/>
              <a:t>.”</a:t>
            </a:r>
          </a:p>
          <a:p>
            <a:endParaRPr lang="en-US" sz="2400" dirty="0"/>
          </a:p>
          <a:p>
            <a:r>
              <a:rPr lang="en-US" sz="2400" dirty="0" smtClean="0"/>
              <a:t>“As </a:t>
            </a:r>
            <a:r>
              <a:rPr lang="en-US" sz="2400" dirty="0"/>
              <a:t>a young person in a tech </a:t>
            </a:r>
            <a:r>
              <a:rPr lang="en-US" sz="2400" dirty="0" smtClean="0"/>
              <a:t>company I’m happy to learn </a:t>
            </a:r>
            <a:r>
              <a:rPr lang="en-US" sz="2400" dirty="0"/>
              <a:t>something new and better.  </a:t>
            </a:r>
            <a:r>
              <a:rPr lang="en-US" sz="2400" dirty="0" smtClean="0"/>
              <a:t>Thanks for the tip!”</a:t>
            </a:r>
            <a:endParaRPr lang="en-US" sz="2400" dirty="0"/>
          </a:p>
          <a:p>
            <a:endParaRPr lang="en-US" sz="2400" dirty="0"/>
          </a:p>
          <a:p>
            <a:endParaRPr lang="en-US" sz="2400" dirty="0"/>
          </a:p>
        </p:txBody>
      </p:sp>
    </p:spTree>
    <p:extLst>
      <p:ext uri="{BB962C8B-B14F-4D97-AF65-F5344CB8AC3E}">
        <p14:creationId xmlns:p14="http://schemas.microsoft.com/office/powerpoint/2010/main" val="26470754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Classes, Interfaces</a:t>
            </a:r>
            <a:endParaRPr lang="en-US" b="1" dirty="0"/>
          </a:p>
        </p:txBody>
      </p:sp>
      <p:sp>
        <p:nvSpPr>
          <p:cNvPr id="3" name="Content Placeholder 2"/>
          <p:cNvSpPr>
            <a:spLocks noGrp="1"/>
          </p:cNvSpPr>
          <p:nvPr>
            <p:ph idx="1"/>
          </p:nvPr>
        </p:nvSpPr>
        <p:spPr/>
        <p:txBody>
          <a:bodyPr>
            <a:normAutofit/>
          </a:bodyPr>
          <a:lstStyle/>
          <a:p>
            <a:r>
              <a:rPr lang="en-US" dirty="0" smtClean="0"/>
              <a:t>Extension methods</a:t>
            </a:r>
          </a:p>
          <a:p>
            <a:r>
              <a:rPr lang="en-US" dirty="0" smtClean="0"/>
              <a:t>Multiple inheritance</a:t>
            </a:r>
          </a:p>
          <a:p>
            <a:r>
              <a:rPr lang="en-US" dirty="0" smtClean="0"/>
              <a:t>Inheritance</a:t>
            </a:r>
          </a:p>
          <a:p>
            <a:r>
              <a:rPr lang="en-US" dirty="0" smtClean="0"/>
              <a:t>Abstract classes</a:t>
            </a:r>
          </a:p>
          <a:p>
            <a:r>
              <a:rPr lang="en-US" dirty="0" smtClean="0"/>
              <a:t>Interfaces</a:t>
            </a:r>
          </a:p>
          <a:p>
            <a:r>
              <a:rPr lang="en-US" dirty="0" smtClean="0"/>
              <a:t>Classes</a:t>
            </a:r>
          </a:p>
          <a:p>
            <a:r>
              <a:rPr lang="en-US" dirty="0" smtClean="0"/>
              <a:t>Create objects with ‘new’ keyword</a:t>
            </a:r>
          </a:p>
          <a:p>
            <a:endParaRPr lang="en-US" dirty="0"/>
          </a:p>
        </p:txBody>
      </p:sp>
    </p:spTree>
    <p:extLst>
      <p:ext uri="{BB962C8B-B14F-4D97-AF65-F5344CB8AC3E}">
        <p14:creationId xmlns:p14="http://schemas.microsoft.com/office/powerpoint/2010/main" val="74736206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Classes, Interfaces</a:t>
            </a:r>
            <a:endParaRPr lang="en-US" b="1" dirty="0"/>
          </a:p>
        </p:txBody>
      </p:sp>
      <p:sp>
        <p:nvSpPr>
          <p:cNvPr id="3" name="Content Placeholder 2"/>
          <p:cNvSpPr>
            <a:spLocks noGrp="1"/>
          </p:cNvSpPr>
          <p:nvPr>
            <p:ph idx="1"/>
          </p:nvPr>
        </p:nvSpPr>
        <p:spPr/>
        <p:txBody>
          <a:bodyPr>
            <a:normAutofit/>
          </a:bodyPr>
          <a:lstStyle/>
          <a:p>
            <a:r>
              <a:rPr lang="en-US" dirty="0" smtClean="0"/>
              <a:t>Extension methods</a:t>
            </a:r>
          </a:p>
          <a:p>
            <a:r>
              <a:rPr lang="en-US" dirty="0" smtClean="0"/>
              <a:t>Multiple inheritance</a:t>
            </a:r>
          </a:p>
          <a:p>
            <a:r>
              <a:rPr lang="en-US" dirty="0" smtClean="0"/>
              <a:t>Inheritance</a:t>
            </a:r>
          </a:p>
          <a:p>
            <a:r>
              <a:rPr lang="en-US" dirty="0" smtClean="0"/>
              <a:t>Abstract classes</a:t>
            </a:r>
          </a:p>
          <a:p>
            <a:r>
              <a:rPr lang="en-US" dirty="0" smtClean="0"/>
              <a:t>Interfaces</a:t>
            </a:r>
          </a:p>
          <a:p>
            <a:r>
              <a:rPr lang="en-US" dirty="0" smtClean="0"/>
              <a:t>Classes</a:t>
            </a:r>
          </a:p>
          <a:p>
            <a:r>
              <a:rPr lang="en-US" dirty="0" smtClean="0"/>
              <a:t>Create objects with ‘new’ keyword</a:t>
            </a:r>
          </a:p>
          <a:p>
            <a:r>
              <a:rPr lang="en-US" i="1" dirty="0" smtClean="0"/>
              <a:t>Classes, Interfaces</a:t>
            </a:r>
            <a:endParaRPr lang="en-US" i="1" dirty="0"/>
          </a:p>
          <a:p>
            <a:endParaRPr lang="en-US" dirty="0"/>
          </a:p>
        </p:txBody>
      </p:sp>
    </p:spTree>
    <p:extLst>
      <p:ext uri="{BB962C8B-B14F-4D97-AF65-F5344CB8AC3E}">
        <p14:creationId xmlns:p14="http://schemas.microsoft.com/office/powerpoint/2010/main" val="12403776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Exceptions</a:t>
            </a:r>
            <a:endParaRPr lang="en-US" b="1" dirty="0"/>
          </a:p>
        </p:txBody>
      </p:sp>
      <p:sp>
        <p:nvSpPr>
          <p:cNvPr id="3" name="Content Placeholder 2"/>
          <p:cNvSpPr>
            <a:spLocks noGrp="1"/>
          </p:cNvSpPr>
          <p:nvPr>
            <p:ph idx="1"/>
          </p:nvPr>
        </p:nvSpPr>
        <p:spPr/>
        <p:txBody>
          <a:bodyPr/>
          <a:lstStyle/>
          <a:p>
            <a:endParaRPr lang="en-US" i="1" dirty="0"/>
          </a:p>
        </p:txBody>
      </p:sp>
    </p:spTree>
    <p:extLst>
      <p:ext uri="{BB962C8B-B14F-4D97-AF65-F5344CB8AC3E}">
        <p14:creationId xmlns:p14="http://schemas.microsoft.com/office/powerpoint/2010/main" val="1235033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Exceptions</a:t>
            </a:r>
            <a:endParaRPr lang="en-US" b="1" dirty="0"/>
          </a:p>
        </p:txBody>
      </p:sp>
      <p:sp>
        <p:nvSpPr>
          <p:cNvPr id="3" name="Content Placeholder 2"/>
          <p:cNvSpPr>
            <a:spLocks noGrp="1"/>
          </p:cNvSpPr>
          <p:nvPr>
            <p:ph idx="1"/>
          </p:nvPr>
        </p:nvSpPr>
        <p:spPr/>
        <p:txBody>
          <a:bodyPr/>
          <a:lstStyle/>
          <a:p>
            <a:r>
              <a:rPr lang="en-US" dirty="0" smtClean="0"/>
              <a:t>Finally clause in try/catch expressions</a:t>
            </a:r>
            <a:endParaRPr lang="en-US" i="1" dirty="0"/>
          </a:p>
        </p:txBody>
      </p:sp>
    </p:spTree>
    <p:extLst>
      <p:ext uri="{BB962C8B-B14F-4D97-AF65-F5344CB8AC3E}">
        <p14:creationId xmlns:p14="http://schemas.microsoft.com/office/powerpoint/2010/main" val="111308857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Exceptions</a:t>
            </a:r>
            <a:endParaRPr lang="en-US" b="1" dirty="0"/>
          </a:p>
        </p:txBody>
      </p:sp>
      <p:sp>
        <p:nvSpPr>
          <p:cNvPr id="3" name="Content Placeholder 2"/>
          <p:cNvSpPr>
            <a:spLocks noGrp="1"/>
          </p:cNvSpPr>
          <p:nvPr>
            <p:ph idx="1"/>
          </p:nvPr>
        </p:nvSpPr>
        <p:spPr/>
        <p:txBody>
          <a:bodyPr/>
          <a:lstStyle/>
          <a:p>
            <a:r>
              <a:rPr lang="en-US" dirty="0" smtClean="0"/>
              <a:t>Finally clause in try/catch expressions</a:t>
            </a:r>
          </a:p>
          <a:p>
            <a:r>
              <a:rPr lang="en-US" dirty="0" smtClean="0"/>
              <a:t>Else clause in try/catch expressions</a:t>
            </a:r>
            <a:endParaRPr lang="en-US" i="1" dirty="0"/>
          </a:p>
        </p:txBody>
      </p:sp>
    </p:spTree>
    <p:extLst>
      <p:ext uri="{BB962C8B-B14F-4D97-AF65-F5344CB8AC3E}">
        <p14:creationId xmlns:p14="http://schemas.microsoft.com/office/powerpoint/2010/main" val="108499435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Exceptions</a:t>
            </a:r>
            <a:endParaRPr lang="en-US" b="1" dirty="0"/>
          </a:p>
        </p:txBody>
      </p:sp>
      <p:sp>
        <p:nvSpPr>
          <p:cNvPr id="3" name="Content Placeholder 2"/>
          <p:cNvSpPr>
            <a:spLocks noGrp="1"/>
          </p:cNvSpPr>
          <p:nvPr>
            <p:ph idx="1"/>
          </p:nvPr>
        </p:nvSpPr>
        <p:spPr/>
        <p:txBody>
          <a:bodyPr/>
          <a:lstStyle/>
          <a:p>
            <a:r>
              <a:rPr lang="en-US" dirty="0" smtClean="0"/>
              <a:t>Finally clause in try/catch expressions</a:t>
            </a:r>
          </a:p>
          <a:p>
            <a:r>
              <a:rPr lang="en-US" dirty="0" smtClean="0"/>
              <a:t>Else clause in try/catch expressions</a:t>
            </a:r>
          </a:p>
          <a:p>
            <a:r>
              <a:rPr lang="en-US" dirty="0" smtClean="0"/>
              <a:t>Catch clause in try/catch expressions</a:t>
            </a:r>
          </a:p>
        </p:txBody>
      </p:sp>
    </p:spTree>
    <p:extLst>
      <p:ext uri="{BB962C8B-B14F-4D97-AF65-F5344CB8AC3E}">
        <p14:creationId xmlns:p14="http://schemas.microsoft.com/office/powerpoint/2010/main" val="101572436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Exceptions</a:t>
            </a:r>
            <a:endParaRPr lang="en-US" b="1" dirty="0"/>
          </a:p>
        </p:txBody>
      </p:sp>
      <p:sp>
        <p:nvSpPr>
          <p:cNvPr id="3" name="Content Placeholder 2"/>
          <p:cNvSpPr>
            <a:spLocks noGrp="1"/>
          </p:cNvSpPr>
          <p:nvPr>
            <p:ph idx="1"/>
          </p:nvPr>
        </p:nvSpPr>
        <p:spPr/>
        <p:txBody>
          <a:bodyPr/>
          <a:lstStyle/>
          <a:p>
            <a:r>
              <a:rPr lang="en-US" dirty="0" smtClean="0"/>
              <a:t>Finally clause in try/catch expressions</a:t>
            </a:r>
          </a:p>
          <a:p>
            <a:r>
              <a:rPr lang="en-US" dirty="0" smtClean="0"/>
              <a:t>Else clause in try/catch expressions</a:t>
            </a:r>
          </a:p>
          <a:p>
            <a:r>
              <a:rPr lang="en-US" dirty="0" smtClean="0"/>
              <a:t>Catch clause in try/catch expressions</a:t>
            </a:r>
          </a:p>
          <a:p>
            <a:r>
              <a:rPr lang="en-US" dirty="0" smtClean="0"/>
              <a:t>Try clause in try/catch expressions</a:t>
            </a:r>
          </a:p>
        </p:txBody>
      </p:sp>
    </p:spTree>
    <p:extLst>
      <p:ext uri="{BB962C8B-B14F-4D97-AF65-F5344CB8AC3E}">
        <p14:creationId xmlns:p14="http://schemas.microsoft.com/office/powerpoint/2010/main" val="128483439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Exceptions</a:t>
            </a:r>
            <a:endParaRPr lang="en-US" b="1" dirty="0"/>
          </a:p>
        </p:txBody>
      </p:sp>
      <p:sp>
        <p:nvSpPr>
          <p:cNvPr id="3" name="Content Placeholder 2"/>
          <p:cNvSpPr>
            <a:spLocks noGrp="1"/>
          </p:cNvSpPr>
          <p:nvPr>
            <p:ph idx="1"/>
          </p:nvPr>
        </p:nvSpPr>
        <p:spPr/>
        <p:txBody>
          <a:bodyPr/>
          <a:lstStyle/>
          <a:p>
            <a:r>
              <a:rPr lang="en-US" dirty="0" smtClean="0"/>
              <a:t>Finally clause in try/catch expressions</a:t>
            </a:r>
          </a:p>
          <a:p>
            <a:r>
              <a:rPr lang="en-US" dirty="0" smtClean="0"/>
              <a:t>Else clause in try/catch expressions</a:t>
            </a:r>
          </a:p>
          <a:p>
            <a:r>
              <a:rPr lang="en-US" dirty="0" smtClean="0"/>
              <a:t>Catch clause in try/catch expressions</a:t>
            </a:r>
          </a:p>
          <a:p>
            <a:r>
              <a:rPr lang="en-US" dirty="0" smtClean="0"/>
              <a:t>Try clause in try/catch expressions</a:t>
            </a:r>
          </a:p>
          <a:p>
            <a:r>
              <a:rPr lang="en-US" dirty="0" smtClean="0"/>
              <a:t>Throw exceptions</a:t>
            </a:r>
          </a:p>
        </p:txBody>
      </p:sp>
    </p:spTree>
    <p:extLst>
      <p:ext uri="{BB962C8B-B14F-4D97-AF65-F5344CB8AC3E}">
        <p14:creationId xmlns:p14="http://schemas.microsoft.com/office/powerpoint/2010/main" val="198086472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Exceptions</a:t>
            </a:r>
            <a:endParaRPr lang="en-US" b="1" dirty="0"/>
          </a:p>
        </p:txBody>
      </p:sp>
      <p:sp>
        <p:nvSpPr>
          <p:cNvPr id="3" name="Content Placeholder 2"/>
          <p:cNvSpPr>
            <a:spLocks noGrp="1"/>
          </p:cNvSpPr>
          <p:nvPr>
            <p:ph idx="1"/>
          </p:nvPr>
        </p:nvSpPr>
        <p:spPr/>
        <p:txBody>
          <a:bodyPr/>
          <a:lstStyle/>
          <a:p>
            <a:r>
              <a:rPr lang="en-US" dirty="0" smtClean="0"/>
              <a:t>Finally clause in try/catch expressions</a:t>
            </a:r>
          </a:p>
          <a:p>
            <a:r>
              <a:rPr lang="en-US" dirty="0" smtClean="0"/>
              <a:t>Else clause in try/catch expressions</a:t>
            </a:r>
          </a:p>
          <a:p>
            <a:r>
              <a:rPr lang="en-US" dirty="0" smtClean="0"/>
              <a:t>Catch clause in try/catch expressions</a:t>
            </a:r>
          </a:p>
          <a:p>
            <a:r>
              <a:rPr lang="en-US" dirty="0" smtClean="0"/>
              <a:t>Try clause in try/catch expressions</a:t>
            </a:r>
          </a:p>
          <a:p>
            <a:r>
              <a:rPr lang="en-US" dirty="0" smtClean="0"/>
              <a:t>Throw exceptions</a:t>
            </a:r>
          </a:p>
          <a:p>
            <a:r>
              <a:rPr lang="en-US" i="1" dirty="0" smtClean="0"/>
              <a:t>Exceptions</a:t>
            </a:r>
            <a:endParaRPr lang="en-US" i="1" dirty="0"/>
          </a:p>
        </p:txBody>
      </p:sp>
    </p:spTree>
    <p:extLst>
      <p:ext uri="{BB962C8B-B14F-4D97-AF65-F5344CB8AC3E}">
        <p14:creationId xmlns:p14="http://schemas.microsoft.com/office/powerpoint/2010/main" val="200131436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Jump statements</a:t>
            </a:r>
            <a:endParaRPr lang="en-US" b="1" dirty="0"/>
          </a:p>
        </p:txBody>
      </p:sp>
      <p:sp>
        <p:nvSpPr>
          <p:cNvPr id="3" name="Content Placeholder 2"/>
          <p:cNvSpPr>
            <a:spLocks noGrp="1"/>
          </p:cNvSpPr>
          <p:nvPr>
            <p:ph idx="1"/>
          </p:nvPr>
        </p:nvSpPr>
        <p:spPr/>
        <p:txBody>
          <a:bodyPr/>
          <a:lstStyle/>
          <a:p>
            <a:r>
              <a:rPr lang="en-US" dirty="0" err="1" smtClean="0"/>
              <a:t>Goto</a:t>
            </a:r>
            <a:r>
              <a:rPr lang="en-US" dirty="0" smtClean="0"/>
              <a:t> </a:t>
            </a:r>
            <a:r>
              <a:rPr lang="en-US" dirty="0"/>
              <a:t>statements</a:t>
            </a:r>
          </a:p>
          <a:p>
            <a:endParaRPr lang="en-US" dirty="0"/>
          </a:p>
        </p:txBody>
      </p:sp>
    </p:spTree>
    <p:extLst>
      <p:ext uri="{BB962C8B-B14F-4D97-AF65-F5344CB8AC3E}">
        <p14:creationId xmlns:p14="http://schemas.microsoft.com/office/powerpoint/2010/main" val="3758964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Opportunity</a:t>
            </a:r>
            <a:endParaRPr lang="en-US" b="1" dirty="0"/>
          </a:p>
        </p:txBody>
      </p:sp>
      <p:sp>
        <p:nvSpPr>
          <p:cNvPr id="3" name="Content Placeholder 2"/>
          <p:cNvSpPr>
            <a:spLocks noGrp="1"/>
          </p:cNvSpPr>
          <p:nvPr>
            <p:ph idx="1"/>
          </p:nvPr>
        </p:nvSpPr>
        <p:spPr/>
        <p:txBody>
          <a:bodyPr/>
          <a:lstStyle/>
          <a:p>
            <a:r>
              <a:rPr lang="en-US" dirty="0" smtClean="0"/>
              <a:t>Can I create a new programming language that satisfies that vision?</a:t>
            </a: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32747" y="2600793"/>
            <a:ext cx="5321509" cy="4257207"/>
          </a:xfrm>
          <a:prstGeom prst="rect">
            <a:avLst/>
          </a:prstGeom>
        </p:spPr>
      </p:pic>
    </p:spTree>
    <p:extLst>
      <p:ext uri="{BB962C8B-B14F-4D97-AF65-F5344CB8AC3E}">
        <p14:creationId xmlns:p14="http://schemas.microsoft.com/office/powerpoint/2010/main" val="197248344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Jump statements</a:t>
            </a:r>
            <a:endParaRPr lang="en-US" b="1" dirty="0"/>
          </a:p>
        </p:txBody>
      </p:sp>
      <p:sp>
        <p:nvSpPr>
          <p:cNvPr id="3" name="Content Placeholder 2"/>
          <p:cNvSpPr>
            <a:spLocks noGrp="1"/>
          </p:cNvSpPr>
          <p:nvPr>
            <p:ph idx="1"/>
          </p:nvPr>
        </p:nvSpPr>
        <p:spPr/>
        <p:txBody>
          <a:bodyPr/>
          <a:lstStyle/>
          <a:p>
            <a:r>
              <a:rPr lang="en-US" dirty="0" err="1" smtClean="0"/>
              <a:t>Goto</a:t>
            </a:r>
            <a:r>
              <a:rPr lang="en-US" dirty="0" smtClean="0"/>
              <a:t> </a:t>
            </a:r>
            <a:r>
              <a:rPr lang="en-US" dirty="0"/>
              <a:t>statements</a:t>
            </a:r>
          </a:p>
          <a:p>
            <a:r>
              <a:rPr lang="en-US" dirty="0" smtClean="0"/>
              <a:t>Break statements</a:t>
            </a:r>
            <a:endParaRPr lang="en-US" dirty="0"/>
          </a:p>
        </p:txBody>
      </p:sp>
    </p:spTree>
    <p:extLst>
      <p:ext uri="{BB962C8B-B14F-4D97-AF65-F5344CB8AC3E}">
        <p14:creationId xmlns:p14="http://schemas.microsoft.com/office/powerpoint/2010/main" val="91431750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Jump statements</a:t>
            </a:r>
            <a:endParaRPr lang="en-US" b="1" dirty="0"/>
          </a:p>
        </p:txBody>
      </p:sp>
      <p:sp>
        <p:nvSpPr>
          <p:cNvPr id="3" name="Content Placeholder 2"/>
          <p:cNvSpPr>
            <a:spLocks noGrp="1"/>
          </p:cNvSpPr>
          <p:nvPr>
            <p:ph idx="1"/>
          </p:nvPr>
        </p:nvSpPr>
        <p:spPr/>
        <p:txBody>
          <a:bodyPr/>
          <a:lstStyle/>
          <a:p>
            <a:r>
              <a:rPr lang="en-US" dirty="0" err="1" smtClean="0"/>
              <a:t>Goto</a:t>
            </a:r>
            <a:r>
              <a:rPr lang="en-US" dirty="0" smtClean="0"/>
              <a:t> </a:t>
            </a:r>
            <a:r>
              <a:rPr lang="en-US" dirty="0"/>
              <a:t>statements</a:t>
            </a:r>
          </a:p>
          <a:p>
            <a:r>
              <a:rPr lang="en-US" dirty="0" smtClean="0"/>
              <a:t>Break statements</a:t>
            </a:r>
          </a:p>
          <a:p>
            <a:r>
              <a:rPr lang="en-US" dirty="0" smtClean="0"/>
              <a:t>Continue statements</a:t>
            </a:r>
          </a:p>
          <a:p>
            <a:endParaRPr lang="en-US" dirty="0"/>
          </a:p>
        </p:txBody>
      </p:sp>
    </p:spTree>
    <p:extLst>
      <p:ext uri="{BB962C8B-B14F-4D97-AF65-F5344CB8AC3E}">
        <p14:creationId xmlns:p14="http://schemas.microsoft.com/office/powerpoint/2010/main" val="200073023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Jump statements</a:t>
            </a:r>
            <a:endParaRPr lang="en-US" b="1" dirty="0"/>
          </a:p>
        </p:txBody>
      </p:sp>
      <p:sp>
        <p:nvSpPr>
          <p:cNvPr id="3" name="Content Placeholder 2"/>
          <p:cNvSpPr>
            <a:spLocks noGrp="1"/>
          </p:cNvSpPr>
          <p:nvPr>
            <p:ph idx="1"/>
          </p:nvPr>
        </p:nvSpPr>
        <p:spPr/>
        <p:txBody>
          <a:bodyPr/>
          <a:lstStyle/>
          <a:p>
            <a:r>
              <a:rPr lang="en-US" dirty="0" err="1" smtClean="0"/>
              <a:t>Goto</a:t>
            </a:r>
            <a:r>
              <a:rPr lang="en-US" dirty="0" smtClean="0"/>
              <a:t> </a:t>
            </a:r>
            <a:r>
              <a:rPr lang="en-US" dirty="0"/>
              <a:t>statements</a:t>
            </a:r>
          </a:p>
          <a:p>
            <a:r>
              <a:rPr lang="en-US" dirty="0" smtClean="0"/>
              <a:t>Break statements</a:t>
            </a:r>
          </a:p>
          <a:p>
            <a:r>
              <a:rPr lang="en-US" dirty="0" smtClean="0"/>
              <a:t>Continue statements</a:t>
            </a:r>
          </a:p>
          <a:p>
            <a:r>
              <a:rPr lang="en-US" dirty="0" smtClean="0"/>
              <a:t>Return statements</a:t>
            </a:r>
            <a:endParaRPr lang="en-US" dirty="0"/>
          </a:p>
        </p:txBody>
      </p:sp>
    </p:spTree>
    <p:extLst>
      <p:ext uri="{BB962C8B-B14F-4D97-AF65-F5344CB8AC3E}">
        <p14:creationId xmlns:p14="http://schemas.microsoft.com/office/powerpoint/2010/main" val="13849752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Jump statements</a:t>
            </a:r>
            <a:endParaRPr lang="en-US" b="1" dirty="0"/>
          </a:p>
        </p:txBody>
      </p:sp>
      <p:sp>
        <p:nvSpPr>
          <p:cNvPr id="3" name="Content Placeholder 2"/>
          <p:cNvSpPr>
            <a:spLocks noGrp="1"/>
          </p:cNvSpPr>
          <p:nvPr>
            <p:ph idx="1"/>
          </p:nvPr>
        </p:nvSpPr>
        <p:spPr/>
        <p:txBody>
          <a:bodyPr/>
          <a:lstStyle/>
          <a:p>
            <a:r>
              <a:rPr lang="en-US" dirty="0" err="1" smtClean="0"/>
              <a:t>Goto</a:t>
            </a:r>
            <a:r>
              <a:rPr lang="en-US" dirty="0" smtClean="0"/>
              <a:t> </a:t>
            </a:r>
            <a:r>
              <a:rPr lang="en-US" dirty="0"/>
              <a:t>statements</a:t>
            </a:r>
          </a:p>
          <a:p>
            <a:r>
              <a:rPr lang="en-US" dirty="0" smtClean="0"/>
              <a:t>Break statements</a:t>
            </a:r>
          </a:p>
          <a:p>
            <a:r>
              <a:rPr lang="en-US" dirty="0" smtClean="0"/>
              <a:t>Continue statements</a:t>
            </a:r>
          </a:p>
          <a:p>
            <a:r>
              <a:rPr lang="en-US" dirty="0" smtClean="0"/>
              <a:t>Return statements</a:t>
            </a:r>
          </a:p>
          <a:p>
            <a:r>
              <a:rPr lang="en-US" i="1" dirty="0" smtClean="0"/>
              <a:t>Jump statements</a:t>
            </a:r>
          </a:p>
          <a:p>
            <a:endParaRPr lang="en-US" dirty="0"/>
          </a:p>
        </p:txBody>
      </p:sp>
    </p:spTree>
    <p:extLst>
      <p:ext uri="{BB962C8B-B14F-4D97-AF65-F5344CB8AC3E}">
        <p14:creationId xmlns:p14="http://schemas.microsoft.com/office/powerpoint/2010/main" val="47848739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Looping</a:t>
            </a:r>
            <a:endParaRPr lang="en-US" b="1"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98374210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Looping</a:t>
            </a:r>
            <a:endParaRPr lang="en-US" b="1" dirty="0"/>
          </a:p>
        </p:txBody>
      </p:sp>
      <p:sp>
        <p:nvSpPr>
          <p:cNvPr id="3" name="Content Placeholder 2"/>
          <p:cNvSpPr>
            <a:spLocks noGrp="1"/>
          </p:cNvSpPr>
          <p:nvPr>
            <p:ph idx="1"/>
          </p:nvPr>
        </p:nvSpPr>
        <p:spPr/>
        <p:txBody>
          <a:bodyPr/>
          <a:lstStyle/>
          <a:p>
            <a:r>
              <a:rPr lang="en-US" dirty="0"/>
              <a:t>List comprehensions</a:t>
            </a:r>
          </a:p>
          <a:p>
            <a:endParaRPr lang="en-US" dirty="0"/>
          </a:p>
        </p:txBody>
      </p:sp>
    </p:spTree>
    <p:extLst>
      <p:ext uri="{BB962C8B-B14F-4D97-AF65-F5344CB8AC3E}">
        <p14:creationId xmlns:p14="http://schemas.microsoft.com/office/powerpoint/2010/main" val="176117185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Looping</a:t>
            </a:r>
            <a:endParaRPr lang="en-US" b="1" dirty="0"/>
          </a:p>
        </p:txBody>
      </p:sp>
      <p:sp>
        <p:nvSpPr>
          <p:cNvPr id="3" name="Content Placeholder 2"/>
          <p:cNvSpPr>
            <a:spLocks noGrp="1"/>
          </p:cNvSpPr>
          <p:nvPr>
            <p:ph idx="1"/>
          </p:nvPr>
        </p:nvSpPr>
        <p:spPr/>
        <p:txBody>
          <a:bodyPr/>
          <a:lstStyle/>
          <a:p>
            <a:r>
              <a:rPr lang="en-US" dirty="0"/>
              <a:t>List comprehensions</a:t>
            </a:r>
          </a:p>
          <a:p>
            <a:r>
              <a:rPr lang="en-US" dirty="0" smtClean="0"/>
              <a:t>Do </a:t>
            </a:r>
            <a:r>
              <a:rPr lang="is-IS" dirty="0" smtClean="0"/>
              <a:t>… </a:t>
            </a:r>
            <a:r>
              <a:rPr lang="en-US" dirty="0"/>
              <a:t>u</a:t>
            </a:r>
            <a:r>
              <a:rPr lang="en-US" dirty="0" smtClean="0"/>
              <a:t>ntil loops</a:t>
            </a:r>
            <a:endParaRPr lang="en-US" dirty="0"/>
          </a:p>
        </p:txBody>
      </p:sp>
    </p:spTree>
    <p:extLst>
      <p:ext uri="{BB962C8B-B14F-4D97-AF65-F5344CB8AC3E}">
        <p14:creationId xmlns:p14="http://schemas.microsoft.com/office/powerpoint/2010/main" val="187442734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Looping</a:t>
            </a:r>
            <a:endParaRPr lang="en-US" b="1" dirty="0"/>
          </a:p>
        </p:txBody>
      </p:sp>
      <p:sp>
        <p:nvSpPr>
          <p:cNvPr id="3" name="Content Placeholder 2"/>
          <p:cNvSpPr>
            <a:spLocks noGrp="1"/>
          </p:cNvSpPr>
          <p:nvPr>
            <p:ph idx="1"/>
          </p:nvPr>
        </p:nvSpPr>
        <p:spPr/>
        <p:txBody>
          <a:bodyPr/>
          <a:lstStyle/>
          <a:p>
            <a:r>
              <a:rPr lang="en-US" dirty="0"/>
              <a:t>List comprehensions</a:t>
            </a:r>
          </a:p>
          <a:p>
            <a:r>
              <a:rPr lang="en-US" dirty="0" smtClean="0"/>
              <a:t>Do </a:t>
            </a:r>
            <a:r>
              <a:rPr lang="is-IS" dirty="0" smtClean="0"/>
              <a:t>… </a:t>
            </a:r>
            <a:r>
              <a:rPr lang="en-US" dirty="0"/>
              <a:t>u</a:t>
            </a:r>
            <a:r>
              <a:rPr lang="en-US" dirty="0" smtClean="0"/>
              <a:t>ntil loops</a:t>
            </a:r>
          </a:p>
          <a:p>
            <a:r>
              <a:rPr lang="en-US" dirty="0" smtClean="0"/>
              <a:t>Do </a:t>
            </a:r>
            <a:r>
              <a:rPr lang="is-IS" dirty="0" smtClean="0"/>
              <a:t>… while loops</a:t>
            </a:r>
            <a:endParaRPr lang="en-US" dirty="0"/>
          </a:p>
        </p:txBody>
      </p:sp>
    </p:spTree>
    <p:extLst>
      <p:ext uri="{BB962C8B-B14F-4D97-AF65-F5344CB8AC3E}">
        <p14:creationId xmlns:p14="http://schemas.microsoft.com/office/powerpoint/2010/main" val="100978208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Looping</a:t>
            </a:r>
            <a:endParaRPr lang="en-US" b="1" dirty="0"/>
          </a:p>
        </p:txBody>
      </p:sp>
      <p:sp>
        <p:nvSpPr>
          <p:cNvPr id="3" name="Content Placeholder 2"/>
          <p:cNvSpPr>
            <a:spLocks noGrp="1"/>
          </p:cNvSpPr>
          <p:nvPr>
            <p:ph idx="1"/>
          </p:nvPr>
        </p:nvSpPr>
        <p:spPr/>
        <p:txBody>
          <a:bodyPr/>
          <a:lstStyle/>
          <a:p>
            <a:r>
              <a:rPr lang="en-US" dirty="0"/>
              <a:t>List comprehensions</a:t>
            </a:r>
          </a:p>
          <a:p>
            <a:r>
              <a:rPr lang="en-US" dirty="0" smtClean="0"/>
              <a:t>Do </a:t>
            </a:r>
            <a:r>
              <a:rPr lang="is-IS" dirty="0" smtClean="0"/>
              <a:t>… </a:t>
            </a:r>
            <a:r>
              <a:rPr lang="en-US" dirty="0"/>
              <a:t>u</a:t>
            </a:r>
            <a:r>
              <a:rPr lang="en-US" dirty="0" smtClean="0"/>
              <a:t>ntil loops</a:t>
            </a:r>
          </a:p>
          <a:p>
            <a:r>
              <a:rPr lang="en-US" dirty="0" smtClean="0"/>
              <a:t>Do </a:t>
            </a:r>
            <a:r>
              <a:rPr lang="is-IS" dirty="0" smtClean="0"/>
              <a:t>… while loops</a:t>
            </a:r>
            <a:endParaRPr lang="en-US" dirty="0" smtClean="0"/>
          </a:p>
          <a:p>
            <a:r>
              <a:rPr lang="en-US" dirty="0" smtClean="0"/>
              <a:t>While loops</a:t>
            </a:r>
            <a:endParaRPr lang="en-US" dirty="0"/>
          </a:p>
        </p:txBody>
      </p:sp>
    </p:spTree>
    <p:extLst>
      <p:ext uri="{BB962C8B-B14F-4D97-AF65-F5344CB8AC3E}">
        <p14:creationId xmlns:p14="http://schemas.microsoft.com/office/powerpoint/2010/main" val="49514586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Looping</a:t>
            </a:r>
            <a:endParaRPr lang="en-US" b="1" dirty="0"/>
          </a:p>
        </p:txBody>
      </p:sp>
      <p:sp>
        <p:nvSpPr>
          <p:cNvPr id="3" name="Content Placeholder 2"/>
          <p:cNvSpPr>
            <a:spLocks noGrp="1"/>
          </p:cNvSpPr>
          <p:nvPr>
            <p:ph idx="1"/>
          </p:nvPr>
        </p:nvSpPr>
        <p:spPr/>
        <p:txBody>
          <a:bodyPr/>
          <a:lstStyle/>
          <a:p>
            <a:r>
              <a:rPr lang="en-US" dirty="0"/>
              <a:t>List comprehensions</a:t>
            </a:r>
          </a:p>
          <a:p>
            <a:r>
              <a:rPr lang="en-US" dirty="0" smtClean="0"/>
              <a:t>Do </a:t>
            </a:r>
            <a:r>
              <a:rPr lang="is-IS" dirty="0" smtClean="0"/>
              <a:t>… </a:t>
            </a:r>
            <a:r>
              <a:rPr lang="en-US" dirty="0"/>
              <a:t>u</a:t>
            </a:r>
            <a:r>
              <a:rPr lang="en-US" dirty="0" smtClean="0"/>
              <a:t>ntil loops</a:t>
            </a:r>
          </a:p>
          <a:p>
            <a:r>
              <a:rPr lang="en-US" dirty="0" smtClean="0"/>
              <a:t>Do </a:t>
            </a:r>
            <a:r>
              <a:rPr lang="is-IS" dirty="0" smtClean="0"/>
              <a:t>… while loops</a:t>
            </a:r>
            <a:endParaRPr lang="en-US" dirty="0" smtClean="0"/>
          </a:p>
          <a:p>
            <a:r>
              <a:rPr lang="en-US" dirty="0" smtClean="0"/>
              <a:t>While loops</a:t>
            </a:r>
          </a:p>
          <a:p>
            <a:r>
              <a:rPr lang="en-US" dirty="0" err="1" smtClean="0"/>
              <a:t>Foreach</a:t>
            </a:r>
            <a:r>
              <a:rPr lang="en-US" dirty="0" smtClean="0"/>
              <a:t> loops</a:t>
            </a:r>
          </a:p>
          <a:p>
            <a:endParaRPr lang="en-US" dirty="0"/>
          </a:p>
        </p:txBody>
      </p:sp>
    </p:spTree>
    <p:extLst>
      <p:ext uri="{BB962C8B-B14F-4D97-AF65-F5344CB8AC3E}">
        <p14:creationId xmlns:p14="http://schemas.microsoft.com/office/powerpoint/2010/main" val="8943967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chemeClr val="tx1">
                    <a:lumMod val="95000"/>
                    <a:lumOff val="5000"/>
                  </a:schemeClr>
                </a:solidFill>
              </a:rPr>
              <a:t>Primary design goals</a:t>
            </a:r>
            <a:endParaRPr lang="en-US" b="1" dirty="0">
              <a:solidFill>
                <a:schemeClr val="tx1">
                  <a:lumMod val="95000"/>
                  <a:lumOff val="5000"/>
                </a:schemeClr>
              </a:solidFill>
            </a:endParaRPr>
          </a:p>
        </p:txBody>
      </p:sp>
      <p:sp>
        <p:nvSpPr>
          <p:cNvPr id="3" name="Content Placeholder 2"/>
          <p:cNvSpPr>
            <a:spLocks noGrp="1"/>
          </p:cNvSpPr>
          <p:nvPr>
            <p:ph idx="1"/>
          </p:nvPr>
        </p:nvSpPr>
        <p:spPr/>
        <p:txBody>
          <a:bodyPr/>
          <a:lstStyle/>
          <a:p>
            <a:endParaRPr lang="en-US" dirty="0" smtClean="0"/>
          </a:p>
        </p:txBody>
      </p:sp>
    </p:spTree>
    <p:extLst>
      <p:ext uri="{BB962C8B-B14F-4D97-AF65-F5344CB8AC3E}">
        <p14:creationId xmlns:p14="http://schemas.microsoft.com/office/powerpoint/2010/main" val="38186405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Looping</a:t>
            </a:r>
            <a:endParaRPr lang="en-US" b="1" dirty="0"/>
          </a:p>
        </p:txBody>
      </p:sp>
      <p:sp>
        <p:nvSpPr>
          <p:cNvPr id="3" name="Content Placeholder 2"/>
          <p:cNvSpPr>
            <a:spLocks noGrp="1"/>
          </p:cNvSpPr>
          <p:nvPr>
            <p:ph idx="1"/>
          </p:nvPr>
        </p:nvSpPr>
        <p:spPr/>
        <p:txBody>
          <a:bodyPr/>
          <a:lstStyle/>
          <a:p>
            <a:r>
              <a:rPr lang="en-US" dirty="0"/>
              <a:t>List comprehensions</a:t>
            </a:r>
          </a:p>
          <a:p>
            <a:r>
              <a:rPr lang="en-US" dirty="0" smtClean="0"/>
              <a:t>Do </a:t>
            </a:r>
            <a:r>
              <a:rPr lang="is-IS" dirty="0" smtClean="0"/>
              <a:t>… </a:t>
            </a:r>
            <a:r>
              <a:rPr lang="en-US" dirty="0"/>
              <a:t>u</a:t>
            </a:r>
            <a:r>
              <a:rPr lang="en-US" dirty="0" smtClean="0"/>
              <a:t>ntil loops</a:t>
            </a:r>
          </a:p>
          <a:p>
            <a:r>
              <a:rPr lang="en-US" dirty="0" smtClean="0"/>
              <a:t>Do </a:t>
            </a:r>
            <a:r>
              <a:rPr lang="is-IS" dirty="0" smtClean="0"/>
              <a:t>… while loops</a:t>
            </a:r>
            <a:endParaRPr lang="en-US" dirty="0" smtClean="0"/>
          </a:p>
          <a:p>
            <a:r>
              <a:rPr lang="en-US" dirty="0" smtClean="0"/>
              <a:t>While loops</a:t>
            </a:r>
          </a:p>
          <a:p>
            <a:r>
              <a:rPr lang="en-US" dirty="0" err="1" smtClean="0"/>
              <a:t>Foreach</a:t>
            </a:r>
            <a:r>
              <a:rPr lang="en-US" dirty="0" smtClean="0"/>
              <a:t> loops</a:t>
            </a:r>
          </a:p>
          <a:p>
            <a:r>
              <a:rPr lang="en-US" dirty="0" smtClean="0"/>
              <a:t>For loops</a:t>
            </a:r>
            <a:endParaRPr lang="en-US" dirty="0"/>
          </a:p>
        </p:txBody>
      </p:sp>
    </p:spTree>
    <p:extLst>
      <p:ext uri="{BB962C8B-B14F-4D97-AF65-F5344CB8AC3E}">
        <p14:creationId xmlns:p14="http://schemas.microsoft.com/office/powerpoint/2010/main" val="29678425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Looping</a:t>
            </a:r>
            <a:endParaRPr lang="en-US" b="1" dirty="0"/>
          </a:p>
        </p:txBody>
      </p:sp>
      <p:sp>
        <p:nvSpPr>
          <p:cNvPr id="3" name="Content Placeholder 2"/>
          <p:cNvSpPr>
            <a:spLocks noGrp="1"/>
          </p:cNvSpPr>
          <p:nvPr>
            <p:ph idx="1"/>
          </p:nvPr>
        </p:nvSpPr>
        <p:spPr/>
        <p:txBody>
          <a:bodyPr/>
          <a:lstStyle/>
          <a:p>
            <a:r>
              <a:rPr lang="en-US" dirty="0"/>
              <a:t>List comprehensions</a:t>
            </a:r>
          </a:p>
          <a:p>
            <a:r>
              <a:rPr lang="en-US" dirty="0" smtClean="0"/>
              <a:t>Do </a:t>
            </a:r>
            <a:r>
              <a:rPr lang="is-IS" dirty="0" smtClean="0"/>
              <a:t>… </a:t>
            </a:r>
            <a:r>
              <a:rPr lang="en-US" dirty="0"/>
              <a:t>u</a:t>
            </a:r>
            <a:r>
              <a:rPr lang="en-US" dirty="0" smtClean="0"/>
              <a:t>ntil loops</a:t>
            </a:r>
          </a:p>
          <a:p>
            <a:r>
              <a:rPr lang="en-US" dirty="0" smtClean="0"/>
              <a:t>Do </a:t>
            </a:r>
            <a:r>
              <a:rPr lang="is-IS" dirty="0" smtClean="0"/>
              <a:t>… while loops</a:t>
            </a:r>
            <a:endParaRPr lang="en-US" dirty="0" smtClean="0"/>
          </a:p>
          <a:p>
            <a:r>
              <a:rPr lang="en-US" dirty="0" smtClean="0"/>
              <a:t>While loops</a:t>
            </a:r>
          </a:p>
          <a:p>
            <a:r>
              <a:rPr lang="en-US" dirty="0" err="1" smtClean="0"/>
              <a:t>Foreach</a:t>
            </a:r>
            <a:r>
              <a:rPr lang="en-US" dirty="0" smtClean="0"/>
              <a:t> loops</a:t>
            </a:r>
          </a:p>
          <a:p>
            <a:r>
              <a:rPr lang="en-US" dirty="0" smtClean="0"/>
              <a:t>For loops</a:t>
            </a:r>
          </a:p>
          <a:p>
            <a:r>
              <a:rPr lang="en-US" i="1" dirty="0" smtClean="0"/>
              <a:t>Looping</a:t>
            </a:r>
          </a:p>
          <a:p>
            <a:endParaRPr lang="en-US" dirty="0"/>
          </a:p>
        </p:txBody>
      </p:sp>
    </p:spTree>
    <p:extLst>
      <p:ext uri="{BB962C8B-B14F-4D97-AF65-F5344CB8AC3E}">
        <p14:creationId xmlns:p14="http://schemas.microsoft.com/office/powerpoint/2010/main" val="126691917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Branching</a:t>
            </a:r>
            <a:endParaRPr lang="en-US" b="1" dirty="0"/>
          </a:p>
        </p:txBody>
      </p:sp>
      <p:sp>
        <p:nvSpPr>
          <p:cNvPr id="3" name="Content Placeholder 2"/>
          <p:cNvSpPr>
            <a:spLocks noGrp="1"/>
          </p:cNvSpPr>
          <p:nvPr>
            <p:ph idx="1"/>
          </p:nvPr>
        </p:nvSpPr>
        <p:spPr/>
        <p:txBody>
          <a:bodyPr/>
          <a:lstStyle/>
          <a:p>
            <a:endParaRPr lang="en-US" i="1" dirty="0"/>
          </a:p>
        </p:txBody>
      </p:sp>
    </p:spTree>
    <p:extLst>
      <p:ext uri="{BB962C8B-B14F-4D97-AF65-F5344CB8AC3E}">
        <p14:creationId xmlns:p14="http://schemas.microsoft.com/office/powerpoint/2010/main" val="187295087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Branching</a:t>
            </a:r>
            <a:endParaRPr lang="en-US" b="1" dirty="0"/>
          </a:p>
        </p:txBody>
      </p:sp>
      <p:sp>
        <p:nvSpPr>
          <p:cNvPr id="3" name="Content Placeholder 2"/>
          <p:cNvSpPr>
            <a:spLocks noGrp="1"/>
          </p:cNvSpPr>
          <p:nvPr>
            <p:ph idx="1"/>
          </p:nvPr>
        </p:nvSpPr>
        <p:spPr/>
        <p:txBody>
          <a:bodyPr/>
          <a:lstStyle/>
          <a:p>
            <a:r>
              <a:rPr lang="en-US" dirty="0" smtClean="0"/>
              <a:t>Switch statements</a:t>
            </a:r>
            <a:endParaRPr lang="en-US" i="1" dirty="0"/>
          </a:p>
        </p:txBody>
      </p:sp>
    </p:spTree>
    <p:extLst>
      <p:ext uri="{BB962C8B-B14F-4D97-AF65-F5344CB8AC3E}">
        <p14:creationId xmlns:p14="http://schemas.microsoft.com/office/powerpoint/2010/main" val="89234092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Branching</a:t>
            </a:r>
            <a:endParaRPr lang="en-US" b="1" dirty="0"/>
          </a:p>
        </p:txBody>
      </p:sp>
      <p:sp>
        <p:nvSpPr>
          <p:cNvPr id="3" name="Content Placeholder 2"/>
          <p:cNvSpPr>
            <a:spLocks noGrp="1"/>
          </p:cNvSpPr>
          <p:nvPr>
            <p:ph idx="1"/>
          </p:nvPr>
        </p:nvSpPr>
        <p:spPr/>
        <p:txBody>
          <a:bodyPr/>
          <a:lstStyle/>
          <a:p>
            <a:r>
              <a:rPr lang="en-US" dirty="0" smtClean="0"/>
              <a:t>Switch statements</a:t>
            </a:r>
          </a:p>
          <a:p>
            <a:r>
              <a:rPr lang="en-US" dirty="0" smtClean="0"/>
              <a:t>Ternary operator</a:t>
            </a:r>
            <a:endParaRPr lang="en-US" i="1" dirty="0"/>
          </a:p>
        </p:txBody>
      </p:sp>
    </p:spTree>
    <p:extLst>
      <p:ext uri="{BB962C8B-B14F-4D97-AF65-F5344CB8AC3E}">
        <p14:creationId xmlns:p14="http://schemas.microsoft.com/office/powerpoint/2010/main" val="32107808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Branching</a:t>
            </a:r>
            <a:endParaRPr lang="en-US" b="1" dirty="0"/>
          </a:p>
        </p:txBody>
      </p:sp>
      <p:sp>
        <p:nvSpPr>
          <p:cNvPr id="3" name="Content Placeholder 2"/>
          <p:cNvSpPr>
            <a:spLocks noGrp="1"/>
          </p:cNvSpPr>
          <p:nvPr>
            <p:ph idx="1"/>
          </p:nvPr>
        </p:nvSpPr>
        <p:spPr/>
        <p:txBody>
          <a:bodyPr/>
          <a:lstStyle/>
          <a:p>
            <a:r>
              <a:rPr lang="en-US" dirty="0" smtClean="0"/>
              <a:t>Switch statements</a:t>
            </a:r>
          </a:p>
          <a:p>
            <a:r>
              <a:rPr lang="en-US" dirty="0" smtClean="0"/>
              <a:t>Ternary operator</a:t>
            </a:r>
          </a:p>
          <a:p>
            <a:r>
              <a:rPr lang="en-US" dirty="0" smtClean="0"/>
              <a:t>Else clauses of if statements</a:t>
            </a:r>
          </a:p>
        </p:txBody>
      </p:sp>
    </p:spTree>
    <p:extLst>
      <p:ext uri="{BB962C8B-B14F-4D97-AF65-F5344CB8AC3E}">
        <p14:creationId xmlns:p14="http://schemas.microsoft.com/office/powerpoint/2010/main" val="127988386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Branching</a:t>
            </a:r>
            <a:endParaRPr lang="en-US" b="1" dirty="0"/>
          </a:p>
        </p:txBody>
      </p:sp>
      <p:sp>
        <p:nvSpPr>
          <p:cNvPr id="3" name="Content Placeholder 2"/>
          <p:cNvSpPr>
            <a:spLocks noGrp="1"/>
          </p:cNvSpPr>
          <p:nvPr>
            <p:ph idx="1"/>
          </p:nvPr>
        </p:nvSpPr>
        <p:spPr/>
        <p:txBody>
          <a:bodyPr/>
          <a:lstStyle/>
          <a:p>
            <a:r>
              <a:rPr lang="en-US" dirty="0" smtClean="0"/>
              <a:t>Switch statements</a:t>
            </a:r>
          </a:p>
          <a:p>
            <a:r>
              <a:rPr lang="en-US" dirty="0" smtClean="0"/>
              <a:t>Ternary operator</a:t>
            </a:r>
          </a:p>
          <a:p>
            <a:r>
              <a:rPr lang="en-US" dirty="0" smtClean="0"/>
              <a:t>Else clauses of if statements</a:t>
            </a:r>
          </a:p>
          <a:p>
            <a:r>
              <a:rPr lang="en-US" dirty="0" smtClean="0"/>
              <a:t>Then clauses of if statements</a:t>
            </a:r>
          </a:p>
        </p:txBody>
      </p:sp>
    </p:spTree>
    <p:extLst>
      <p:ext uri="{BB962C8B-B14F-4D97-AF65-F5344CB8AC3E}">
        <p14:creationId xmlns:p14="http://schemas.microsoft.com/office/powerpoint/2010/main" val="44748821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Branching</a:t>
            </a:r>
            <a:endParaRPr lang="en-US" b="1" dirty="0"/>
          </a:p>
        </p:txBody>
      </p:sp>
      <p:sp>
        <p:nvSpPr>
          <p:cNvPr id="3" name="Content Placeholder 2"/>
          <p:cNvSpPr>
            <a:spLocks noGrp="1"/>
          </p:cNvSpPr>
          <p:nvPr>
            <p:ph idx="1"/>
          </p:nvPr>
        </p:nvSpPr>
        <p:spPr/>
        <p:txBody>
          <a:bodyPr/>
          <a:lstStyle/>
          <a:p>
            <a:r>
              <a:rPr lang="en-US" dirty="0" smtClean="0"/>
              <a:t>Switch statements</a:t>
            </a:r>
          </a:p>
          <a:p>
            <a:r>
              <a:rPr lang="en-US" dirty="0" smtClean="0"/>
              <a:t>Ternary operator</a:t>
            </a:r>
          </a:p>
          <a:p>
            <a:r>
              <a:rPr lang="en-US" dirty="0" smtClean="0"/>
              <a:t>Else clauses of if statements</a:t>
            </a:r>
          </a:p>
          <a:p>
            <a:r>
              <a:rPr lang="en-US" dirty="0" smtClean="0"/>
              <a:t>Then clauses of if statements</a:t>
            </a:r>
          </a:p>
          <a:p>
            <a:r>
              <a:rPr lang="en-US" i="1" dirty="0" smtClean="0"/>
              <a:t>If statements</a:t>
            </a:r>
            <a:endParaRPr lang="en-US" i="1" dirty="0"/>
          </a:p>
        </p:txBody>
      </p:sp>
    </p:spTree>
    <p:extLst>
      <p:ext uri="{BB962C8B-B14F-4D97-AF65-F5344CB8AC3E}">
        <p14:creationId xmlns:p14="http://schemas.microsoft.com/office/powerpoint/2010/main" val="78070626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Mathematical operators</a:t>
            </a:r>
            <a:endParaRPr lang="en-US" b="1" dirty="0"/>
          </a:p>
        </p:txBody>
      </p:sp>
      <p:sp>
        <p:nvSpPr>
          <p:cNvPr id="3" name="Content Placeholder 2"/>
          <p:cNvSpPr>
            <a:spLocks noGrp="1"/>
          </p:cNvSpPr>
          <p:nvPr>
            <p:ph idx="1"/>
          </p:nvPr>
        </p:nvSpPr>
        <p:spPr/>
        <p:txBody>
          <a:bodyPr>
            <a:normAutofit/>
          </a:bodyPr>
          <a:lstStyle/>
          <a:p>
            <a:endParaRPr lang="en-US" dirty="0"/>
          </a:p>
        </p:txBody>
      </p:sp>
    </p:spTree>
    <p:extLst>
      <p:ext uri="{BB962C8B-B14F-4D97-AF65-F5344CB8AC3E}">
        <p14:creationId xmlns:p14="http://schemas.microsoft.com/office/powerpoint/2010/main" val="1204235836"/>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a:t>
            </a:r>
            <a:r>
              <a:rPr lang="en-US" b="1" smtClean="0"/>
              <a:t>: Mathematical </a:t>
            </a:r>
            <a:r>
              <a:rPr lang="en-US" b="1" dirty="0" smtClean="0"/>
              <a:t>operators</a:t>
            </a:r>
            <a:endParaRPr lang="en-US" b="1" dirty="0"/>
          </a:p>
        </p:txBody>
      </p:sp>
      <p:sp>
        <p:nvSpPr>
          <p:cNvPr id="3" name="Content Placeholder 2"/>
          <p:cNvSpPr>
            <a:spLocks noGrp="1"/>
          </p:cNvSpPr>
          <p:nvPr>
            <p:ph idx="1"/>
          </p:nvPr>
        </p:nvSpPr>
        <p:spPr/>
        <p:txBody>
          <a:bodyPr>
            <a:normAutofit/>
          </a:bodyPr>
          <a:lstStyle/>
          <a:p>
            <a:r>
              <a:rPr lang="en-US" dirty="0" smtClean="0"/>
              <a:t>Increment </a:t>
            </a:r>
            <a:r>
              <a:rPr lang="en-US" dirty="0"/>
              <a:t>operator </a:t>
            </a:r>
            <a:r>
              <a:rPr lang="en-US" dirty="0" smtClean="0"/>
              <a:t>(++)</a:t>
            </a:r>
          </a:p>
          <a:p>
            <a:endParaRPr lang="en-US" dirty="0"/>
          </a:p>
        </p:txBody>
      </p:sp>
    </p:spTree>
    <p:extLst>
      <p:ext uri="{BB962C8B-B14F-4D97-AF65-F5344CB8AC3E}">
        <p14:creationId xmlns:p14="http://schemas.microsoft.com/office/powerpoint/2010/main" val="13588218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chemeClr val="tx1">
                    <a:lumMod val="95000"/>
                    <a:lumOff val="5000"/>
                  </a:schemeClr>
                </a:solidFill>
              </a:rPr>
              <a:t>Primary design goals</a:t>
            </a:r>
            <a:endParaRPr lang="en-US" b="1" dirty="0">
              <a:solidFill>
                <a:schemeClr val="tx1">
                  <a:lumMod val="95000"/>
                  <a:lumOff val="5000"/>
                </a:schemeClr>
              </a:solidFill>
            </a:endParaRPr>
          </a:p>
        </p:txBody>
      </p:sp>
      <p:sp>
        <p:nvSpPr>
          <p:cNvPr id="3" name="Content Placeholder 2"/>
          <p:cNvSpPr>
            <a:spLocks noGrp="1"/>
          </p:cNvSpPr>
          <p:nvPr>
            <p:ph idx="1"/>
          </p:nvPr>
        </p:nvSpPr>
        <p:spPr/>
        <p:txBody>
          <a:bodyPr/>
          <a:lstStyle/>
          <a:p>
            <a:r>
              <a:rPr lang="en-US" dirty="0" smtClean="0"/>
              <a:t>Fully Featured</a:t>
            </a:r>
          </a:p>
        </p:txBody>
      </p:sp>
    </p:spTree>
    <p:extLst>
      <p:ext uri="{BB962C8B-B14F-4D97-AF65-F5344CB8AC3E}">
        <p14:creationId xmlns:p14="http://schemas.microsoft.com/office/powerpoint/2010/main" val="178913257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a:t>
            </a:r>
            <a:r>
              <a:rPr lang="en-US" b="1" smtClean="0"/>
              <a:t>: Mathematical </a:t>
            </a:r>
            <a:r>
              <a:rPr lang="en-US" b="1" dirty="0" smtClean="0"/>
              <a:t>operators</a:t>
            </a:r>
            <a:endParaRPr lang="en-US" b="1" dirty="0"/>
          </a:p>
        </p:txBody>
      </p:sp>
      <p:sp>
        <p:nvSpPr>
          <p:cNvPr id="3" name="Content Placeholder 2"/>
          <p:cNvSpPr>
            <a:spLocks noGrp="1"/>
          </p:cNvSpPr>
          <p:nvPr>
            <p:ph idx="1"/>
          </p:nvPr>
        </p:nvSpPr>
        <p:spPr/>
        <p:txBody>
          <a:bodyPr>
            <a:normAutofit/>
          </a:bodyPr>
          <a:lstStyle/>
          <a:p>
            <a:r>
              <a:rPr lang="en-US" dirty="0" smtClean="0"/>
              <a:t>Increment </a:t>
            </a:r>
            <a:r>
              <a:rPr lang="en-US" dirty="0"/>
              <a:t>operator </a:t>
            </a:r>
            <a:r>
              <a:rPr lang="en-US" dirty="0" smtClean="0"/>
              <a:t>(++)</a:t>
            </a:r>
          </a:p>
          <a:p>
            <a:r>
              <a:rPr lang="en-US" dirty="0" smtClean="0"/>
              <a:t>Modulo operator (%)</a:t>
            </a:r>
            <a:endParaRPr lang="en-US" dirty="0"/>
          </a:p>
        </p:txBody>
      </p:sp>
    </p:spTree>
    <p:extLst>
      <p:ext uri="{BB962C8B-B14F-4D97-AF65-F5344CB8AC3E}">
        <p14:creationId xmlns:p14="http://schemas.microsoft.com/office/powerpoint/2010/main" val="164327355"/>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a:t>
            </a:r>
            <a:r>
              <a:rPr lang="en-US" b="1" smtClean="0"/>
              <a:t>: Mathematical </a:t>
            </a:r>
            <a:r>
              <a:rPr lang="en-US" b="1" dirty="0" smtClean="0"/>
              <a:t>operators</a:t>
            </a:r>
            <a:endParaRPr lang="en-US" b="1" dirty="0"/>
          </a:p>
        </p:txBody>
      </p:sp>
      <p:sp>
        <p:nvSpPr>
          <p:cNvPr id="3" name="Content Placeholder 2"/>
          <p:cNvSpPr>
            <a:spLocks noGrp="1"/>
          </p:cNvSpPr>
          <p:nvPr>
            <p:ph idx="1"/>
          </p:nvPr>
        </p:nvSpPr>
        <p:spPr/>
        <p:txBody>
          <a:bodyPr>
            <a:normAutofit/>
          </a:bodyPr>
          <a:lstStyle/>
          <a:p>
            <a:r>
              <a:rPr lang="en-US" dirty="0" smtClean="0"/>
              <a:t>Increment </a:t>
            </a:r>
            <a:r>
              <a:rPr lang="en-US" dirty="0"/>
              <a:t>operator </a:t>
            </a:r>
            <a:r>
              <a:rPr lang="en-US" dirty="0" smtClean="0"/>
              <a:t>(++)</a:t>
            </a:r>
          </a:p>
          <a:p>
            <a:r>
              <a:rPr lang="en-US" dirty="0" smtClean="0"/>
              <a:t>Modulo operator (%)</a:t>
            </a:r>
          </a:p>
          <a:p>
            <a:r>
              <a:rPr lang="en-US" dirty="0" smtClean="0"/>
              <a:t>Power of operator (** or ^)</a:t>
            </a:r>
            <a:endParaRPr lang="en-US" dirty="0"/>
          </a:p>
        </p:txBody>
      </p:sp>
    </p:spTree>
    <p:extLst>
      <p:ext uri="{BB962C8B-B14F-4D97-AF65-F5344CB8AC3E}">
        <p14:creationId xmlns:p14="http://schemas.microsoft.com/office/powerpoint/2010/main" val="1735417763"/>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a:t>
            </a:r>
            <a:r>
              <a:rPr lang="en-US" b="1" smtClean="0"/>
              <a:t>: Mathematical </a:t>
            </a:r>
            <a:r>
              <a:rPr lang="en-US" b="1" dirty="0" smtClean="0"/>
              <a:t>operators</a:t>
            </a:r>
            <a:endParaRPr lang="en-US" b="1" dirty="0"/>
          </a:p>
        </p:txBody>
      </p:sp>
      <p:sp>
        <p:nvSpPr>
          <p:cNvPr id="3" name="Content Placeholder 2"/>
          <p:cNvSpPr>
            <a:spLocks noGrp="1"/>
          </p:cNvSpPr>
          <p:nvPr>
            <p:ph idx="1"/>
          </p:nvPr>
        </p:nvSpPr>
        <p:spPr/>
        <p:txBody>
          <a:bodyPr>
            <a:normAutofit/>
          </a:bodyPr>
          <a:lstStyle/>
          <a:p>
            <a:r>
              <a:rPr lang="en-US" dirty="0" smtClean="0"/>
              <a:t>Increment </a:t>
            </a:r>
            <a:r>
              <a:rPr lang="en-US" dirty="0"/>
              <a:t>operator </a:t>
            </a:r>
            <a:r>
              <a:rPr lang="en-US" dirty="0" smtClean="0"/>
              <a:t>(++)</a:t>
            </a:r>
          </a:p>
          <a:p>
            <a:r>
              <a:rPr lang="en-US" dirty="0" smtClean="0"/>
              <a:t>Modulo operator (%)</a:t>
            </a:r>
          </a:p>
          <a:p>
            <a:r>
              <a:rPr lang="en-US" dirty="0" smtClean="0"/>
              <a:t>Power of operator (** or ^)</a:t>
            </a:r>
          </a:p>
          <a:p>
            <a:r>
              <a:rPr lang="en-US" dirty="0" smtClean="0"/>
              <a:t>Integer division operator (//)</a:t>
            </a:r>
            <a:endParaRPr lang="en-US" dirty="0"/>
          </a:p>
        </p:txBody>
      </p:sp>
    </p:spTree>
    <p:extLst>
      <p:ext uri="{BB962C8B-B14F-4D97-AF65-F5344CB8AC3E}">
        <p14:creationId xmlns:p14="http://schemas.microsoft.com/office/powerpoint/2010/main" val="10604592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a:t>
            </a:r>
            <a:r>
              <a:rPr lang="en-US" b="1" smtClean="0"/>
              <a:t>: Mathematical </a:t>
            </a:r>
            <a:r>
              <a:rPr lang="en-US" b="1" dirty="0" smtClean="0"/>
              <a:t>operators</a:t>
            </a:r>
            <a:endParaRPr lang="en-US" b="1" dirty="0"/>
          </a:p>
        </p:txBody>
      </p:sp>
      <p:sp>
        <p:nvSpPr>
          <p:cNvPr id="3" name="Content Placeholder 2"/>
          <p:cNvSpPr>
            <a:spLocks noGrp="1"/>
          </p:cNvSpPr>
          <p:nvPr>
            <p:ph idx="1"/>
          </p:nvPr>
        </p:nvSpPr>
        <p:spPr/>
        <p:txBody>
          <a:bodyPr>
            <a:normAutofit/>
          </a:bodyPr>
          <a:lstStyle/>
          <a:p>
            <a:r>
              <a:rPr lang="en-US" dirty="0" smtClean="0"/>
              <a:t>Increment </a:t>
            </a:r>
            <a:r>
              <a:rPr lang="en-US" dirty="0"/>
              <a:t>operator </a:t>
            </a:r>
            <a:r>
              <a:rPr lang="en-US" dirty="0" smtClean="0"/>
              <a:t>(++)</a:t>
            </a:r>
          </a:p>
          <a:p>
            <a:r>
              <a:rPr lang="en-US" dirty="0" smtClean="0"/>
              <a:t>Modulo operator (%)</a:t>
            </a:r>
          </a:p>
          <a:p>
            <a:r>
              <a:rPr lang="en-US" dirty="0" smtClean="0"/>
              <a:t>Power of operator (** or ^)</a:t>
            </a:r>
          </a:p>
          <a:p>
            <a:r>
              <a:rPr lang="en-US" dirty="0" smtClean="0"/>
              <a:t>Integer division operator (//)</a:t>
            </a:r>
          </a:p>
          <a:p>
            <a:r>
              <a:rPr lang="en-US" dirty="0" smtClean="0"/>
              <a:t>Division (/)</a:t>
            </a:r>
            <a:endParaRPr lang="en-US" dirty="0"/>
          </a:p>
        </p:txBody>
      </p:sp>
    </p:spTree>
    <p:extLst>
      <p:ext uri="{BB962C8B-B14F-4D97-AF65-F5344CB8AC3E}">
        <p14:creationId xmlns:p14="http://schemas.microsoft.com/office/powerpoint/2010/main" val="2023460559"/>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a:t>
            </a:r>
            <a:r>
              <a:rPr lang="en-US" b="1" smtClean="0"/>
              <a:t>: Mathematical </a:t>
            </a:r>
            <a:r>
              <a:rPr lang="en-US" b="1" dirty="0" smtClean="0"/>
              <a:t>operators</a:t>
            </a:r>
            <a:endParaRPr lang="en-US" b="1" dirty="0"/>
          </a:p>
        </p:txBody>
      </p:sp>
      <p:sp>
        <p:nvSpPr>
          <p:cNvPr id="3" name="Content Placeholder 2"/>
          <p:cNvSpPr>
            <a:spLocks noGrp="1"/>
          </p:cNvSpPr>
          <p:nvPr>
            <p:ph idx="1"/>
          </p:nvPr>
        </p:nvSpPr>
        <p:spPr/>
        <p:txBody>
          <a:bodyPr>
            <a:normAutofit/>
          </a:bodyPr>
          <a:lstStyle/>
          <a:p>
            <a:r>
              <a:rPr lang="en-US" dirty="0" smtClean="0"/>
              <a:t>Increment </a:t>
            </a:r>
            <a:r>
              <a:rPr lang="en-US" dirty="0"/>
              <a:t>operator </a:t>
            </a:r>
            <a:r>
              <a:rPr lang="en-US" dirty="0" smtClean="0"/>
              <a:t>(++)</a:t>
            </a:r>
          </a:p>
          <a:p>
            <a:r>
              <a:rPr lang="en-US" dirty="0" smtClean="0"/>
              <a:t>Modulo operator (%)</a:t>
            </a:r>
          </a:p>
          <a:p>
            <a:r>
              <a:rPr lang="en-US" dirty="0" smtClean="0"/>
              <a:t>Power of operator (** or ^)</a:t>
            </a:r>
          </a:p>
          <a:p>
            <a:r>
              <a:rPr lang="en-US" dirty="0" smtClean="0"/>
              <a:t>Integer division operator (//)</a:t>
            </a:r>
          </a:p>
          <a:p>
            <a:r>
              <a:rPr lang="en-US" dirty="0" smtClean="0"/>
              <a:t>Division (/)</a:t>
            </a:r>
          </a:p>
          <a:p>
            <a:r>
              <a:rPr lang="en-US" dirty="0" smtClean="0"/>
              <a:t>Multiplication (*)</a:t>
            </a:r>
            <a:endParaRPr lang="en-US" dirty="0"/>
          </a:p>
        </p:txBody>
      </p:sp>
    </p:spTree>
    <p:extLst>
      <p:ext uri="{BB962C8B-B14F-4D97-AF65-F5344CB8AC3E}">
        <p14:creationId xmlns:p14="http://schemas.microsoft.com/office/powerpoint/2010/main" val="69963886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a:t>
            </a:r>
            <a:r>
              <a:rPr lang="en-US" b="1" smtClean="0"/>
              <a:t>: Mathematical </a:t>
            </a:r>
            <a:r>
              <a:rPr lang="en-US" b="1" dirty="0" smtClean="0"/>
              <a:t>operators</a:t>
            </a:r>
            <a:endParaRPr lang="en-US" b="1" dirty="0"/>
          </a:p>
        </p:txBody>
      </p:sp>
      <p:sp>
        <p:nvSpPr>
          <p:cNvPr id="3" name="Content Placeholder 2"/>
          <p:cNvSpPr>
            <a:spLocks noGrp="1"/>
          </p:cNvSpPr>
          <p:nvPr>
            <p:ph idx="1"/>
          </p:nvPr>
        </p:nvSpPr>
        <p:spPr/>
        <p:txBody>
          <a:bodyPr>
            <a:normAutofit/>
          </a:bodyPr>
          <a:lstStyle/>
          <a:p>
            <a:r>
              <a:rPr lang="en-US" dirty="0" smtClean="0"/>
              <a:t>Increment </a:t>
            </a:r>
            <a:r>
              <a:rPr lang="en-US" dirty="0"/>
              <a:t>operator </a:t>
            </a:r>
            <a:r>
              <a:rPr lang="en-US" dirty="0" smtClean="0"/>
              <a:t>(++)</a:t>
            </a:r>
          </a:p>
          <a:p>
            <a:r>
              <a:rPr lang="en-US" dirty="0" smtClean="0"/>
              <a:t>Modulo operator (%)</a:t>
            </a:r>
          </a:p>
          <a:p>
            <a:r>
              <a:rPr lang="en-US" dirty="0" smtClean="0"/>
              <a:t>Power of operator (** or ^)</a:t>
            </a:r>
          </a:p>
          <a:p>
            <a:r>
              <a:rPr lang="en-US" dirty="0" smtClean="0"/>
              <a:t>Integer division operator (//)</a:t>
            </a:r>
          </a:p>
          <a:p>
            <a:r>
              <a:rPr lang="en-US" dirty="0" smtClean="0"/>
              <a:t>Division (/)</a:t>
            </a:r>
          </a:p>
          <a:p>
            <a:r>
              <a:rPr lang="en-US" dirty="0" smtClean="0"/>
              <a:t>Multiplication (*)</a:t>
            </a:r>
          </a:p>
          <a:p>
            <a:r>
              <a:rPr lang="en-US" dirty="0" smtClean="0"/>
              <a:t>Addition (+)</a:t>
            </a:r>
            <a:endParaRPr lang="en-US" dirty="0"/>
          </a:p>
        </p:txBody>
      </p:sp>
    </p:spTree>
    <p:extLst>
      <p:ext uri="{BB962C8B-B14F-4D97-AF65-F5344CB8AC3E}">
        <p14:creationId xmlns:p14="http://schemas.microsoft.com/office/powerpoint/2010/main" val="702756378"/>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a:t>
            </a:r>
            <a:r>
              <a:rPr lang="en-US" b="1" smtClean="0"/>
              <a:t>: Mathematical </a:t>
            </a:r>
            <a:r>
              <a:rPr lang="en-US" b="1" dirty="0" smtClean="0"/>
              <a:t>operators</a:t>
            </a:r>
            <a:endParaRPr lang="en-US" b="1" dirty="0"/>
          </a:p>
        </p:txBody>
      </p:sp>
      <p:sp>
        <p:nvSpPr>
          <p:cNvPr id="3" name="Content Placeholder 2"/>
          <p:cNvSpPr>
            <a:spLocks noGrp="1"/>
          </p:cNvSpPr>
          <p:nvPr>
            <p:ph idx="1"/>
          </p:nvPr>
        </p:nvSpPr>
        <p:spPr/>
        <p:txBody>
          <a:bodyPr>
            <a:normAutofit/>
          </a:bodyPr>
          <a:lstStyle/>
          <a:p>
            <a:r>
              <a:rPr lang="en-US" dirty="0" smtClean="0"/>
              <a:t>Increment </a:t>
            </a:r>
            <a:r>
              <a:rPr lang="en-US" dirty="0"/>
              <a:t>operator </a:t>
            </a:r>
            <a:r>
              <a:rPr lang="en-US" dirty="0" smtClean="0"/>
              <a:t>(++)</a:t>
            </a:r>
          </a:p>
          <a:p>
            <a:r>
              <a:rPr lang="en-US" dirty="0" smtClean="0"/>
              <a:t>Modulo operator (%)</a:t>
            </a:r>
          </a:p>
          <a:p>
            <a:r>
              <a:rPr lang="en-US" dirty="0" smtClean="0"/>
              <a:t>Power of operator (** or ^)</a:t>
            </a:r>
          </a:p>
          <a:p>
            <a:r>
              <a:rPr lang="en-US" dirty="0" smtClean="0"/>
              <a:t>Integer division operator (//)</a:t>
            </a:r>
          </a:p>
          <a:p>
            <a:r>
              <a:rPr lang="en-US" dirty="0" smtClean="0"/>
              <a:t>Division (/)</a:t>
            </a:r>
          </a:p>
          <a:p>
            <a:r>
              <a:rPr lang="en-US" dirty="0" smtClean="0"/>
              <a:t>Multiplication (*)</a:t>
            </a:r>
          </a:p>
          <a:p>
            <a:r>
              <a:rPr lang="en-US" dirty="0" smtClean="0"/>
              <a:t>Addition (+)</a:t>
            </a:r>
          </a:p>
          <a:p>
            <a:r>
              <a:rPr lang="en-US" dirty="0" smtClean="0"/>
              <a:t>Subtraction (-)</a:t>
            </a:r>
            <a:endParaRPr lang="en-US" dirty="0"/>
          </a:p>
        </p:txBody>
      </p:sp>
    </p:spTree>
    <p:extLst>
      <p:ext uri="{BB962C8B-B14F-4D97-AF65-F5344CB8AC3E}">
        <p14:creationId xmlns:p14="http://schemas.microsoft.com/office/powerpoint/2010/main" val="121466582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a:t>
            </a:r>
            <a:r>
              <a:rPr lang="en-US" b="1" smtClean="0"/>
              <a:t>: Mathematical </a:t>
            </a:r>
            <a:r>
              <a:rPr lang="en-US" b="1" dirty="0" smtClean="0"/>
              <a:t>operators</a:t>
            </a:r>
            <a:endParaRPr lang="en-US" b="1" dirty="0"/>
          </a:p>
        </p:txBody>
      </p:sp>
      <p:sp>
        <p:nvSpPr>
          <p:cNvPr id="3" name="Content Placeholder 2"/>
          <p:cNvSpPr>
            <a:spLocks noGrp="1"/>
          </p:cNvSpPr>
          <p:nvPr>
            <p:ph idx="1"/>
          </p:nvPr>
        </p:nvSpPr>
        <p:spPr/>
        <p:txBody>
          <a:bodyPr>
            <a:normAutofit lnSpcReduction="10000"/>
          </a:bodyPr>
          <a:lstStyle/>
          <a:p>
            <a:r>
              <a:rPr lang="en-US" dirty="0" smtClean="0"/>
              <a:t>Increment </a:t>
            </a:r>
            <a:r>
              <a:rPr lang="en-US" dirty="0"/>
              <a:t>operator </a:t>
            </a:r>
            <a:r>
              <a:rPr lang="en-US" dirty="0" smtClean="0"/>
              <a:t>(++)</a:t>
            </a:r>
          </a:p>
          <a:p>
            <a:r>
              <a:rPr lang="en-US" dirty="0" smtClean="0"/>
              <a:t>Modulo operator (%)</a:t>
            </a:r>
          </a:p>
          <a:p>
            <a:r>
              <a:rPr lang="en-US" dirty="0" smtClean="0"/>
              <a:t>Power of operator (** or ^)</a:t>
            </a:r>
          </a:p>
          <a:p>
            <a:r>
              <a:rPr lang="en-US" dirty="0" smtClean="0"/>
              <a:t>Integer division operator (//)</a:t>
            </a:r>
          </a:p>
          <a:p>
            <a:r>
              <a:rPr lang="en-US" dirty="0" smtClean="0"/>
              <a:t>Division (/)</a:t>
            </a:r>
          </a:p>
          <a:p>
            <a:r>
              <a:rPr lang="en-US" dirty="0" smtClean="0"/>
              <a:t>Multiplication (*)</a:t>
            </a:r>
          </a:p>
          <a:p>
            <a:r>
              <a:rPr lang="en-US" dirty="0" smtClean="0"/>
              <a:t>Addition (+)</a:t>
            </a:r>
          </a:p>
          <a:p>
            <a:r>
              <a:rPr lang="en-US" dirty="0" smtClean="0"/>
              <a:t>Subtraction (-)</a:t>
            </a:r>
          </a:p>
          <a:p>
            <a:r>
              <a:rPr lang="en-US" i="1" dirty="0" smtClean="0"/>
              <a:t>Mathematical operators</a:t>
            </a:r>
          </a:p>
          <a:p>
            <a:endParaRPr lang="en-US" dirty="0"/>
          </a:p>
        </p:txBody>
      </p:sp>
    </p:spTree>
    <p:extLst>
      <p:ext uri="{BB962C8B-B14F-4D97-AF65-F5344CB8AC3E}">
        <p14:creationId xmlns:p14="http://schemas.microsoft.com/office/powerpoint/2010/main" val="1975070001"/>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Equality operators</a:t>
            </a:r>
            <a:endParaRPr lang="en-US" b="1" dirty="0"/>
          </a:p>
        </p:txBody>
      </p:sp>
      <p:sp>
        <p:nvSpPr>
          <p:cNvPr id="3" name="Content Placeholder 2"/>
          <p:cNvSpPr>
            <a:spLocks noGrp="1"/>
          </p:cNvSpPr>
          <p:nvPr>
            <p:ph idx="1"/>
          </p:nvPr>
        </p:nvSpPr>
        <p:spPr/>
        <p:txBody>
          <a:bodyPr>
            <a:normAutofit/>
          </a:bodyPr>
          <a:lstStyle/>
          <a:p>
            <a:endParaRPr lang="en-US" i="1" dirty="0"/>
          </a:p>
        </p:txBody>
      </p:sp>
    </p:spTree>
    <p:extLst>
      <p:ext uri="{BB962C8B-B14F-4D97-AF65-F5344CB8AC3E}">
        <p14:creationId xmlns:p14="http://schemas.microsoft.com/office/powerpoint/2010/main" val="367367764"/>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Equality operators</a:t>
            </a:r>
            <a:endParaRPr lang="en-US" b="1" dirty="0"/>
          </a:p>
        </p:txBody>
      </p:sp>
      <p:sp>
        <p:nvSpPr>
          <p:cNvPr id="3" name="Content Placeholder 2"/>
          <p:cNvSpPr>
            <a:spLocks noGrp="1"/>
          </p:cNvSpPr>
          <p:nvPr>
            <p:ph idx="1"/>
          </p:nvPr>
        </p:nvSpPr>
        <p:spPr/>
        <p:txBody>
          <a:bodyPr>
            <a:normAutofit/>
          </a:bodyPr>
          <a:lstStyle/>
          <a:p>
            <a:r>
              <a:rPr lang="en-US" dirty="0" smtClean="0"/>
              <a:t>Greater than equals (&gt;=)</a:t>
            </a:r>
            <a:endParaRPr lang="en-US" i="1" dirty="0"/>
          </a:p>
        </p:txBody>
      </p:sp>
    </p:spTree>
    <p:extLst>
      <p:ext uri="{BB962C8B-B14F-4D97-AF65-F5344CB8AC3E}">
        <p14:creationId xmlns:p14="http://schemas.microsoft.com/office/powerpoint/2010/main" val="135283033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chemeClr val="tx1">
                    <a:lumMod val="95000"/>
                    <a:lumOff val="5000"/>
                  </a:schemeClr>
                </a:solidFill>
              </a:rPr>
              <a:t>Primary design goals</a:t>
            </a:r>
            <a:endParaRPr lang="en-US" b="1" dirty="0">
              <a:solidFill>
                <a:schemeClr val="tx1">
                  <a:lumMod val="95000"/>
                  <a:lumOff val="5000"/>
                </a:schemeClr>
              </a:solidFill>
            </a:endParaRPr>
          </a:p>
        </p:txBody>
      </p:sp>
      <p:sp>
        <p:nvSpPr>
          <p:cNvPr id="3" name="Content Placeholder 2"/>
          <p:cNvSpPr>
            <a:spLocks noGrp="1"/>
          </p:cNvSpPr>
          <p:nvPr>
            <p:ph idx="1"/>
          </p:nvPr>
        </p:nvSpPr>
        <p:spPr/>
        <p:txBody>
          <a:bodyPr/>
          <a:lstStyle/>
          <a:p>
            <a:r>
              <a:rPr lang="en-US" dirty="0" smtClean="0"/>
              <a:t>Fully Featured</a:t>
            </a:r>
          </a:p>
          <a:p>
            <a:r>
              <a:rPr lang="en-US" dirty="0" smtClean="0"/>
              <a:t>Simple</a:t>
            </a:r>
            <a:endParaRPr lang="en-US" dirty="0"/>
          </a:p>
        </p:txBody>
      </p:sp>
    </p:spTree>
    <p:extLst>
      <p:ext uri="{BB962C8B-B14F-4D97-AF65-F5344CB8AC3E}">
        <p14:creationId xmlns:p14="http://schemas.microsoft.com/office/powerpoint/2010/main" val="81465226"/>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Equality operators</a:t>
            </a:r>
            <a:endParaRPr lang="en-US" b="1" dirty="0"/>
          </a:p>
        </p:txBody>
      </p:sp>
      <p:sp>
        <p:nvSpPr>
          <p:cNvPr id="3" name="Content Placeholder 2"/>
          <p:cNvSpPr>
            <a:spLocks noGrp="1"/>
          </p:cNvSpPr>
          <p:nvPr>
            <p:ph idx="1"/>
          </p:nvPr>
        </p:nvSpPr>
        <p:spPr/>
        <p:txBody>
          <a:bodyPr>
            <a:normAutofit/>
          </a:bodyPr>
          <a:lstStyle/>
          <a:p>
            <a:r>
              <a:rPr lang="en-US" dirty="0" smtClean="0"/>
              <a:t>Greater than equals (&gt;=)</a:t>
            </a:r>
          </a:p>
          <a:p>
            <a:r>
              <a:rPr lang="en-US" dirty="0"/>
              <a:t>L</a:t>
            </a:r>
            <a:r>
              <a:rPr lang="en-US" dirty="0" smtClean="0"/>
              <a:t>ess than equals (&lt;=)</a:t>
            </a:r>
            <a:endParaRPr lang="en-US" i="1" dirty="0"/>
          </a:p>
        </p:txBody>
      </p:sp>
    </p:spTree>
    <p:extLst>
      <p:ext uri="{BB962C8B-B14F-4D97-AF65-F5344CB8AC3E}">
        <p14:creationId xmlns:p14="http://schemas.microsoft.com/office/powerpoint/2010/main" val="2098338770"/>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Equality operators</a:t>
            </a:r>
            <a:endParaRPr lang="en-US" b="1" dirty="0"/>
          </a:p>
        </p:txBody>
      </p:sp>
      <p:sp>
        <p:nvSpPr>
          <p:cNvPr id="3" name="Content Placeholder 2"/>
          <p:cNvSpPr>
            <a:spLocks noGrp="1"/>
          </p:cNvSpPr>
          <p:nvPr>
            <p:ph idx="1"/>
          </p:nvPr>
        </p:nvSpPr>
        <p:spPr/>
        <p:txBody>
          <a:bodyPr>
            <a:normAutofit/>
          </a:bodyPr>
          <a:lstStyle/>
          <a:p>
            <a:r>
              <a:rPr lang="en-US" dirty="0" smtClean="0"/>
              <a:t>Greater than equals (&gt;=)</a:t>
            </a:r>
          </a:p>
          <a:p>
            <a:r>
              <a:rPr lang="en-US" dirty="0"/>
              <a:t>L</a:t>
            </a:r>
            <a:r>
              <a:rPr lang="en-US" dirty="0" smtClean="0"/>
              <a:t>ess than equals (&lt;=)</a:t>
            </a:r>
          </a:p>
          <a:p>
            <a:r>
              <a:rPr lang="en-US" dirty="0" smtClean="0"/>
              <a:t>Greater than (&gt;)</a:t>
            </a:r>
            <a:endParaRPr lang="en-US" i="1" dirty="0"/>
          </a:p>
        </p:txBody>
      </p:sp>
    </p:spTree>
    <p:extLst>
      <p:ext uri="{BB962C8B-B14F-4D97-AF65-F5344CB8AC3E}">
        <p14:creationId xmlns:p14="http://schemas.microsoft.com/office/powerpoint/2010/main" val="124737025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Equality operators</a:t>
            </a:r>
            <a:endParaRPr lang="en-US" b="1" dirty="0"/>
          </a:p>
        </p:txBody>
      </p:sp>
      <p:sp>
        <p:nvSpPr>
          <p:cNvPr id="3" name="Content Placeholder 2"/>
          <p:cNvSpPr>
            <a:spLocks noGrp="1"/>
          </p:cNvSpPr>
          <p:nvPr>
            <p:ph idx="1"/>
          </p:nvPr>
        </p:nvSpPr>
        <p:spPr/>
        <p:txBody>
          <a:bodyPr>
            <a:normAutofit/>
          </a:bodyPr>
          <a:lstStyle/>
          <a:p>
            <a:r>
              <a:rPr lang="en-US" dirty="0" smtClean="0"/>
              <a:t>Greater than equals (&gt;=)</a:t>
            </a:r>
          </a:p>
          <a:p>
            <a:r>
              <a:rPr lang="en-US" dirty="0"/>
              <a:t>L</a:t>
            </a:r>
            <a:r>
              <a:rPr lang="en-US" dirty="0" smtClean="0"/>
              <a:t>ess than equals (&lt;=)</a:t>
            </a:r>
          </a:p>
          <a:p>
            <a:r>
              <a:rPr lang="en-US" dirty="0" smtClean="0"/>
              <a:t>Greater than (&gt;)</a:t>
            </a:r>
          </a:p>
          <a:p>
            <a:r>
              <a:rPr lang="en-US" dirty="0" smtClean="0"/>
              <a:t>Less than (&lt;)</a:t>
            </a:r>
            <a:endParaRPr lang="en-US" i="1" dirty="0"/>
          </a:p>
        </p:txBody>
      </p:sp>
    </p:spTree>
    <p:extLst>
      <p:ext uri="{BB962C8B-B14F-4D97-AF65-F5344CB8AC3E}">
        <p14:creationId xmlns:p14="http://schemas.microsoft.com/office/powerpoint/2010/main" val="1461552269"/>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Equality operators</a:t>
            </a:r>
            <a:endParaRPr lang="en-US" b="1" dirty="0"/>
          </a:p>
        </p:txBody>
      </p:sp>
      <p:sp>
        <p:nvSpPr>
          <p:cNvPr id="3" name="Content Placeholder 2"/>
          <p:cNvSpPr>
            <a:spLocks noGrp="1"/>
          </p:cNvSpPr>
          <p:nvPr>
            <p:ph idx="1"/>
          </p:nvPr>
        </p:nvSpPr>
        <p:spPr/>
        <p:txBody>
          <a:bodyPr>
            <a:normAutofit/>
          </a:bodyPr>
          <a:lstStyle/>
          <a:p>
            <a:r>
              <a:rPr lang="en-US" dirty="0" smtClean="0"/>
              <a:t>Greater than equals (&gt;=)</a:t>
            </a:r>
          </a:p>
          <a:p>
            <a:r>
              <a:rPr lang="en-US" dirty="0"/>
              <a:t>L</a:t>
            </a:r>
            <a:r>
              <a:rPr lang="en-US" dirty="0" smtClean="0"/>
              <a:t>ess than equals (&lt;=)</a:t>
            </a:r>
          </a:p>
          <a:p>
            <a:r>
              <a:rPr lang="en-US" dirty="0" smtClean="0"/>
              <a:t>Greater than (&gt;)</a:t>
            </a:r>
          </a:p>
          <a:p>
            <a:r>
              <a:rPr lang="en-US" dirty="0" smtClean="0"/>
              <a:t>Less than (&lt;)</a:t>
            </a:r>
          </a:p>
          <a:p>
            <a:r>
              <a:rPr lang="en-US" dirty="0" smtClean="0"/>
              <a:t>Not equal (!=)</a:t>
            </a:r>
            <a:endParaRPr lang="en-US" i="1" dirty="0"/>
          </a:p>
        </p:txBody>
      </p:sp>
    </p:spTree>
    <p:extLst>
      <p:ext uri="{BB962C8B-B14F-4D97-AF65-F5344CB8AC3E}">
        <p14:creationId xmlns:p14="http://schemas.microsoft.com/office/powerpoint/2010/main" val="154594323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Equality operators</a:t>
            </a:r>
            <a:endParaRPr lang="en-US" b="1" dirty="0"/>
          </a:p>
        </p:txBody>
      </p:sp>
      <p:sp>
        <p:nvSpPr>
          <p:cNvPr id="3" name="Content Placeholder 2"/>
          <p:cNvSpPr>
            <a:spLocks noGrp="1"/>
          </p:cNvSpPr>
          <p:nvPr>
            <p:ph idx="1"/>
          </p:nvPr>
        </p:nvSpPr>
        <p:spPr/>
        <p:txBody>
          <a:bodyPr>
            <a:normAutofit/>
          </a:bodyPr>
          <a:lstStyle/>
          <a:p>
            <a:r>
              <a:rPr lang="en-US" dirty="0" smtClean="0"/>
              <a:t>Greater than equals (&gt;=)</a:t>
            </a:r>
          </a:p>
          <a:p>
            <a:r>
              <a:rPr lang="en-US" dirty="0"/>
              <a:t>L</a:t>
            </a:r>
            <a:r>
              <a:rPr lang="en-US" dirty="0" smtClean="0"/>
              <a:t>ess than equals (&lt;=)</a:t>
            </a:r>
          </a:p>
          <a:p>
            <a:r>
              <a:rPr lang="en-US" dirty="0" smtClean="0"/>
              <a:t>Greater than (&gt;)</a:t>
            </a:r>
          </a:p>
          <a:p>
            <a:r>
              <a:rPr lang="en-US" dirty="0" smtClean="0"/>
              <a:t>Less than (&lt;)</a:t>
            </a:r>
          </a:p>
          <a:p>
            <a:r>
              <a:rPr lang="en-US" dirty="0" smtClean="0"/>
              <a:t>Not equal (!=)</a:t>
            </a:r>
          </a:p>
          <a:p>
            <a:r>
              <a:rPr lang="en-US" dirty="0" smtClean="0"/>
              <a:t>Equal (==)</a:t>
            </a:r>
            <a:endParaRPr lang="en-US" i="1" dirty="0"/>
          </a:p>
        </p:txBody>
      </p:sp>
    </p:spTree>
    <p:extLst>
      <p:ext uri="{BB962C8B-B14F-4D97-AF65-F5344CB8AC3E}">
        <p14:creationId xmlns:p14="http://schemas.microsoft.com/office/powerpoint/2010/main" val="2125722422"/>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Equality operators</a:t>
            </a:r>
            <a:endParaRPr lang="en-US" b="1" dirty="0"/>
          </a:p>
        </p:txBody>
      </p:sp>
      <p:sp>
        <p:nvSpPr>
          <p:cNvPr id="3" name="Content Placeholder 2"/>
          <p:cNvSpPr>
            <a:spLocks noGrp="1"/>
          </p:cNvSpPr>
          <p:nvPr>
            <p:ph idx="1"/>
          </p:nvPr>
        </p:nvSpPr>
        <p:spPr/>
        <p:txBody>
          <a:bodyPr>
            <a:normAutofit/>
          </a:bodyPr>
          <a:lstStyle/>
          <a:p>
            <a:r>
              <a:rPr lang="en-US" dirty="0" smtClean="0"/>
              <a:t>Greater than equals (&gt;=)</a:t>
            </a:r>
          </a:p>
          <a:p>
            <a:r>
              <a:rPr lang="en-US" dirty="0"/>
              <a:t>L</a:t>
            </a:r>
            <a:r>
              <a:rPr lang="en-US" dirty="0" smtClean="0"/>
              <a:t>ess than equals (&lt;=)</a:t>
            </a:r>
          </a:p>
          <a:p>
            <a:r>
              <a:rPr lang="en-US" dirty="0" smtClean="0"/>
              <a:t>Greater than (&gt;)</a:t>
            </a:r>
          </a:p>
          <a:p>
            <a:r>
              <a:rPr lang="en-US" dirty="0" smtClean="0"/>
              <a:t>Less than (&lt;)</a:t>
            </a:r>
          </a:p>
          <a:p>
            <a:r>
              <a:rPr lang="en-US" dirty="0" smtClean="0"/>
              <a:t>Not equal (!=)</a:t>
            </a:r>
          </a:p>
          <a:p>
            <a:r>
              <a:rPr lang="en-US" dirty="0" smtClean="0"/>
              <a:t>Equal (==)</a:t>
            </a:r>
          </a:p>
          <a:p>
            <a:r>
              <a:rPr lang="en-US" dirty="0" smtClean="0"/>
              <a:t>Strict equal (===)</a:t>
            </a:r>
            <a:endParaRPr lang="en-US" i="1" dirty="0"/>
          </a:p>
        </p:txBody>
      </p:sp>
    </p:spTree>
    <p:extLst>
      <p:ext uri="{BB962C8B-B14F-4D97-AF65-F5344CB8AC3E}">
        <p14:creationId xmlns:p14="http://schemas.microsoft.com/office/powerpoint/2010/main" val="128036030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Equality operators</a:t>
            </a:r>
            <a:endParaRPr lang="en-US" b="1" dirty="0"/>
          </a:p>
        </p:txBody>
      </p:sp>
      <p:sp>
        <p:nvSpPr>
          <p:cNvPr id="3" name="Content Placeholder 2"/>
          <p:cNvSpPr>
            <a:spLocks noGrp="1"/>
          </p:cNvSpPr>
          <p:nvPr>
            <p:ph idx="1"/>
          </p:nvPr>
        </p:nvSpPr>
        <p:spPr/>
        <p:txBody>
          <a:bodyPr>
            <a:normAutofit/>
          </a:bodyPr>
          <a:lstStyle/>
          <a:p>
            <a:r>
              <a:rPr lang="en-US" dirty="0" smtClean="0"/>
              <a:t>Greater than equals (&gt;=)</a:t>
            </a:r>
          </a:p>
          <a:p>
            <a:r>
              <a:rPr lang="en-US" dirty="0"/>
              <a:t>L</a:t>
            </a:r>
            <a:r>
              <a:rPr lang="en-US" dirty="0" smtClean="0"/>
              <a:t>ess than equals (&lt;=)</a:t>
            </a:r>
          </a:p>
          <a:p>
            <a:r>
              <a:rPr lang="en-US" dirty="0" smtClean="0"/>
              <a:t>Greater than (&gt;)</a:t>
            </a:r>
          </a:p>
          <a:p>
            <a:r>
              <a:rPr lang="en-US" dirty="0" smtClean="0"/>
              <a:t>Less than (&lt;)</a:t>
            </a:r>
          </a:p>
          <a:p>
            <a:r>
              <a:rPr lang="en-US" dirty="0" smtClean="0"/>
              <a:t>Not equal (!=)</a:t>
            </a:r>
          </a:p>
          <a:p>
            <a:r>
              <a:rPr lang="en-US" dirty="0" smtClean="0"/>
              <a:t>Equal (==)</a:t>
            </a:r>
          </a:p>
          <a:p>
            <a:r>
              <a:rPr lang="en-US" dirty="0" smtClean="0"/>
              <a:t>Strict equal (===)</a:t>
            </a:r>
          </a:p>
          <a:p>
            <a:r>
              <a:rPr lang="en-US" i="1" dirty="0" smtClean="0"/>
              <a:t>Equality operators</a:t>
            </a:r>
            <a:endParaRPr lang="en-US" i="1" dirty="0"/>
          </a:p>
        </p:txBody>
      </p:sp>
    </p:spTree>
    <p:extLst>
      <p:ext uri="{BB962C8B-B14F-4D97-AF65-F5344CB8AC3E}">
        <p14:creationId xmlns:p14="http://schemas.microsoft.com/office/powerpoint/2010/main" val="607596433"/>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Logical operators</a:t>
            </a:r>
            <a:endParaRPr lang="en-US" b="1" dirty="0"/>
          </a:p>
        </p:txBody>
      </p:sp>
      <p:sp>
        <p:nvSpPr>
          <p:cNvPr id="3" name="Content Placeholder 2"/>
          <p:cNvSpPr>
            <a:spLocks noGrp="1"/>
          </p:cNvSpPr>
          <p:nvPr>
            <p:ph idx="1"/>
          </p:nvPr>
        </p:nvSpPr>
        <p:spPr/>
        <p:txBody>
          <a:bodyPr/>
          <a:lstStyle/>
          <a:p>
            <a:endParaRPr lang="en-US" i="1" dirty="0"/>
          </a:p>
        </p:txBody>
      </p:sp>
    </p:spTree>
    <p:extLst>
      <p:ext uri="{BB962C8B-B14F-4D97-AF65-F5344CB8AC3E}">
        <p14:creationId xmlns:p14="http://schemas.microsoft.com/office/powerpoint/2010/main" val="1243049642"/>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Logical operators</a:t>
            </a:r>
            <a:endParaRPr lang="en-US" b="1" dirty="0"/>
          </a:p>
        </p:txBody>
      </p:sp>
      <p:sp>
        <p:nvSpPr>
          <p:cNvPr id="3" name="Content Placeholder 2"/>
          <p:cNvSpPr>
            <a:spLocks noGrp="1"/>
          </p:cNvSpPr>
          <p:nvPr>
            <p:ph idx="1"/>
          </p:nvPr>
        </p:nvSpPr>
        <p:spPr/>
        <p:txBody>
          <a:bodyPr/>
          <a:lstStyle/>
          <a:p>
            <a:r>
              <a:rPr lang="en-US" dirty="0" smtClean="0"/>
              <a:t>The OR operator (||)</a:t>
            </a:r>
            <a:endParaRPr lang="en-US" i="1" dirty="0"/>
          </a:p>
        </p:txBody>
      </p:sp>
    </p:spTree>
    <p:extLst>
      <p:ext uri="{BB962C8B-B14F-4D97-AF65-F5344CB8AC3E}">
        <p14:creationId xmlns:p14="http://schemas.microsoft.com/office/powerpoint/2010/main" val="364754462"/>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Logical operators</a:t>
            </a:r>
            <a:endParaRPr lang="en-US" b="1" dirty="0"/>
          </a:p>
        </p:txBody>
      </p:sp>
      <p:sp>
        <p:nvSpPr>
          <p:cNvPr id="3" name="Content Placeholder 2"/>
          <p:cNvSpPr>
            <a:spLocks noGrp="1"/>
          </p:cNvSpPr>
          <p:nvPr>
            <p:ph idx="1"/>
          </p:nvPr>
        </p:nvSpPr>
        <p:spPr/>
        <p:txBody>
          <a:bodyPr/>
          <a:lstStyle/>
          <a:p>
            <a:r>
              <a:rPr lang="en-US" dirty="0" smtClean="0"/>
              <a:t>The OR operator (||)</a:t>
            </a:r>
          </a:p>
          <a:p>
            <a:r>
              <a:rPr lang="en-US" dirty="0" smtClean="0"/>
              <a:t>The AND operator (&amp;&amp;)</a:t>
            </a:r>
            <a:endParaRPr lang="en-US" i="1" dirty="0"/>
          </a:p>
        </p:txBody>
      </p:sp>
    </p:spTree>
    <p:extLst>
      <p:ext uri="{BB962C8B-B14F-4D97-AF65-F5344CB8AC3E}">
        <p14:creationId xmlns:p14="http://schemas.microsoft.com/office/powerpoint/2010/main" val="3153162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Secondary design goals</a:t>
            </a:r>
            <a:endParaRPr lang="en-US" b="1" dirty="0"/>
          </a:p>
        </p:txBody>
      </p:sp>
      <p:sp>
        <p:nvSpPr>
          <p:cNvPr id="3" name="Content Placeholder 2"/>
          <p:cNvSpPr>
            <a:spLocks noGrp="1"/>
          </p:cNvSpPr>
          <p:nvPr>
            <p:ph idx="1"/>
          </p:nvPr>
        </p:nvSpPr>
        <p:spPr/>
        <p:txBody>
          <a:bodyPr/>
          <a:lstStyle/>
          <a:p>
            <a:endParaRPr lang="en-US" dirty="0" smtClean="0"/>
          </a:p>
        </p:txBody>
      </p:sp>
    </p:spTree>
    <p:extLst>
      <p:ext uri="{BB962C8B-B14F-4D97-AF65-F5344CB8AC3E}">
        <p14:creationId xmlns:p14="http://schemas.microsoft.com/office/powerpoint/2010/main" val="1909497121"/>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Logical operators</a:t>
            </a:r>
            <a:endParaRPr lang="en-US" b="1" dirty="0"/>
          </a:p>
        </p:txBody>
      </p:sp>
      <p:sp>
        <p:nvSpPr>
          <p:cNvPr id="3" name="Content Placeholder 2"/>
          <p:cNvSpPr>
            <a:spLocks noGrp="1"/>
          </p:cNvSpPr>
          <p:nvPr>
            <p:ph idx="1"/>
          </p:nvPr>
        </p:nvSpPr>
        <p:spPr/>
        <p:txBody>
          <a:bodyPr/>
          <a:lstStyle/>
          <a:p>
            <a:r>
              <a:rPr lang="en-US" dirty="0" smtClean="0"/>
              <a:t>The OR operator (||)</a:t>
            </a:r>
          </a:p>
          <a:p>
            <a:r>
              <a:rPr lang="en-US" dirty="0" smtClean="0"/>
              <a:t>The AND operator (&amp;&amp;)</a:t>
            </a:r>
          </a:p>
          <a:p>
            <a:r>
              <a:rPr lang="en-US" dirty="0" smtClean="0"/>
              <a:t>The NOT operator (!)</a:t>
            </a:r>
            <a:endParaRPr lang="en-US" i="1" dirty="0"/>
          </a:p>
        </p:txBody>
      </p:sp>
    </p:spTree>
    <p:extLst>
      <p:ext uri="{BB962C8B-B14F-4D97-AF65-F5344CB8AC3E}">
        <p14:creationId xmlns:p14="http://schemas.microsoft.com/office/powerpoint/2010/main" val="249036742"/>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Logical operators</a:t>
            </a:r>
            <a:endParaRPr lang="en-US" b="1" dirty="0"/>
          </a:p>
        </p:txBody>
      </p:sp>
      <p:sp>
        <p:nvSpPr>
          <p:cNvPr id="3" name="Content Placeholder 2"/>
          <p:cNvSpPr>
            <a:spLocks noGrp="1"/>
          </p:cNvSpPr>
          <p:nvPr>
            <p:ph idx="1"/>
          </p:nvPr>
        </p:nvSpPr>
        <p:spPr/>
        <p:txBody>
          <a:bodyPr/>
          <a:lstStyle/>
          <a:p>
            <a:r>
              <a:rPr lang="en-US" dirty="0" smtClean="0"/>
              <a:t>The OR operator (||)</a:t>
            </a:r>
          </a:p>
          <a:p>
            <a:r>
              <a:rPr lang="en-US" dirty="0" smtClean="0"/>
              <a:t>The AND operator (&amp;&amp;)</a:t>
            </a:r>
          </a:p>
          <a:p>
            <a:r>
              <a:rPr lang="en-US" dirty="0" smtClean="0"/>
              <a:t>The NOT operator (!)</a:t>
            </a:r>
          </a:p>
          <a:p>
            <a:r>
              <a:rPr lang="en-US" i="1" dirty="0" smtClean="0"/>
              <a:t>Logical operators</a:t>
            </a:r>
            <a:endParaRPr lang="en-US" i="1" dirty="0"/>
          </a:p>
        </p:txBody>
      </p:sp>
    </p:spTree>
    <p:extLst>
      <p:ext uri="{BB962C8B-B14F-4D97-AF65-F5344CB8AC3E}">
        <p14:creationId xmlns:p14="http://schemas.microsoft.com/office/powerpoint/2010/main" val="448953684"/>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a:t>
            </a:r>
            <a:r>
              <a:rPr lang="en-US" b="1" dirty="0"/>
              <a:t>L</a:t>
            </a:r>
            <a:r>
              <a:rPr lang="en-US" b="1" dirty="0" smtClean="0"/>
              <a:t>ist: The dot </a:t>
            </a:r>
            <a:r>
              <a:rPr lang="en-US" b="1" dirty="0"/>
              <a:t>o</a:t>
            </a:r>
            <a:r>
              <a:rPr lang="en-US" b="1" dirty="0" smtClean="0"/>
              <a:t>perator</a:t>
            </a:r>
            <a:endParaRPr lang="en-US" b="1" dirty="0"/>
          </a:p>
        </p:txBody>
      </p:sp>
      <p:sp>
        <p:nvSpPr>
          <p:cNvPr id="3" name="Content Placeholder 2"/>
          <p:cNvSpPr>
            <a:spLocks noGrp="1"/>
          </p:cNvSpPr>
          <p:nvPr>
            <p:ph idx="1"/>
          </p:nvPr>
        </p:nvSpPr>
        <p:spPr/>
        <p:txBody>
          <a:bodyPr/>
          <a:lstStyle/>
          <a:p>
            <a:endParaRPr lang="en-US" i="1" dirty="0"/>
          </a:p>
        </p:txBody>
      </p:sp>
    </p:spTree>
    <p:extLst>
      <p:ext uri="{BB962C8B-B14F-4D97-AF65-F5344CB8AC3E}">
        <p14:creationId xmlns:p14="http://schemas.microsoft.com/office/powerpoint/2010/main" val="1177313033"/>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a:t>
            </a:r>
            <a:r>
              <a:rPr lang="en-US" b="1" dirty="0"/>
              <a:t>L</a:t>
            </a:r>
            <a:r>
              <a:rPr lang="en-US" b="1" dirty="0" smtClean="0"/>
              <a:t>ist: </a:t>
            </a:r>
            <a:r>
              <a:rPr lang="en-US" b="1" smtClean="0"/>
              <a:t>The dot </a:t>
            </a:r>
            <a:r>
              <a:rPr lang="en-US" b="1" dirty="0"/>
              <a:t>o</a:t>
            </a:r>
            <a:r>
              <a:rPr lang="en-US" b="1" smtClean="0"/>
              <a:t>perator</a:t>
            </a:r>
            <a:endParaRPr lang="en-US" b="1" dirty="0"/>
          </a:p>
        </p:txBody>
      </p:sp>
      <p:sp>
        <p:nvSpPr>
          <p:cNvPr id="3" name="Content Placeholder 2"/>
          <p:cNvSpPr>
            <a:spLocks noGrp="1"/>
          </p:cNvSpPr>
          <p:nvPr>
            <p:ph idx="1"/>
          </p:nvPr>
        </p:nvSpPr>
        <p:spPr/>
        <p:txBody>
          <a:bodyPr/>
          <a:lstStyle/>
          <a:p>
            <a:r>
              <a:rPr lang="en-US" dirty="0" smtClean="0"/>
              <a:t>Writing properties with the dot operator (.)</a:t>
            </a:r>
          </a:p>
        </p:txBody>
      </p:sp>
    </p:spTree>
    <p:extLst>
      <p:ext uri="{BB962C8B-B14F-4D97-AF65-F5344CB8AC3E}">
        <p14:creationId xmlns:p14="http://schemas.microsoft.com/office/powerpoint/2010/main" val="1714344760"/>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a:t>
            </a:r>
            <a:r>
              <a:rPr lang="en-US" b="1" dirty="0"/>
              <a:t>L</a:t>
            </a:r>
            <a:r>
              <a:rPr lang="en-US" b="1" dirty="0" smtClean="0"/>
              <a:t>ist: </a:t>
            </a:r>
            <a:r>
              <a:rPr lang="en-US" b="1" smtClean="0"/>
              <a:t>The dot </a:t>
            </a:r>
            <a:r>
              <a:rPr lang="en-US" b="1" dirty="0"/>
              <a:t>o</a:t>
            </a:r>
            <a:r>
              <a:rPr lang="en-US" b="1" smtClean="0"/>
              <a:t>perator</a:t>
            </a:r>
            <a:endParaRPr lang="en-US" b="1" dirty="0"/>
          </a:p>
        </p:txBody>
      </p:sp>
      <p:sp>
        <p:nvSpPr>
          <p:cNvPr id="3" name="Content Placeholder 2"/>
          <p:cNvSpPr>
            <a:spLocks noGrp="1"/>
          </p:cNvSpPr>
          <p:nvPr>
            <p:ph idx="1"/>
          </p:nvPr>
        </p:nvSpPr>
        <p:spPr/>
        <p:txBody>
          <a:bodyPr/>
          <a:lstStyle/>
          <a:p>
            <a:r>
              <a:rPr lang="en-US" dirty="0" smtClean="0"/>
              <a:t>Writing properties with the dot operator (.)</a:t>
            </a:r>
          </a:p>
          <a:p>
            <a:r>
              <a:rPr lang="en-US" dirty="0" smtClean="0"/>
              <a:t>Reading properties with the dot operator</a:t>
            </a:r>
          </a:p>
        </p:txBody>
      </p:sp>
    </p:spTree>
    <p:extLst>
      <p:ext uri="{BB962C8B-B14F-4D97-AF65-F5344CB8AC3E}">
        <p14:creationId xmlns:p14="http://schemas.microsoft.com/office/powerpoint/2010/main" val="1574463952"/>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a:t>
            </a:r>
            <a:r>
              <a:rPr lang="en-US" b="1" dirty="0"/>
              <a:t>L</a:t>
            </a:r>
            <a:r>
              <a:rPr lang="en-US" b="1" dirty="0" smtClean="0"/>
              <a:t>ist: </a:t>
            </a:r>
            <a:r>
              <a:rPr lang="en-US" b="1" smtClean="0"/>
              <a:t>The dot </a:t>
            </a:r>
            <a:r>
              <a:rPr lang="en-US" b="1" dirty="0"/>
              <a:t>o</a:t>
            </a:r>
            <a:r>
              <a:rPr lang="en-US" b="1" smtClean="0"/>
              <a:t>perator</a:t>
            </a:r>
            <a:endParaRPr lang="en-US" b="1" dirty="0"/>
          </a:p>
        </p:txBody>
      </p:sp>
      <p:sp>
        <p:nvSpPr>
          <p:cNvPr id="3" name="Content Placeholder 2"/>
          <p:cNvSpPr>
            <a:spLocks noGrp="1"/>
          </p:cNvSpPr>
          <p:nvPr>
            <p:ph idx="1"/>
          </p:nvPr>
        </p:nvSpPr>
        <p:spPr/>
        <p:txBody>
          <a:bodyPr/>
          <a:lstStyle/>
          <a:p>
            <a:r>
              <a:rPr lang="en-US" dirty="0" smtClean="0"/>
              <a:t>Writing properties with the dot operator (.)</a:t>
            </a:r>
          </a:p>
          <a:p>
            <a:r>
              <a:rPr lang="en-US" dirty="0" smtClean="0"/>
              <a:t>Reading properties with the dot operator</a:t>
            </a:r>
          </a:p>
          <a:p>
            <a:r>
              <a:rPr lang="en-US" dirty="0" smtClean="0"/>
              <a:t>Calling methods with the dot operator</a:t>
            </a:r>
          </a:p>
        </p:txBody>
      </p:sp>
    </p:spTree>
    <p:extLst>
      <p:ext uri="{BB962C8B-B14F-4D97-AF65-F5344CB8AC3E}">
        <p14:creationId xmlns:p14="http://schemas.microsoft.com/office/powerpoint/2010/main" val="1579313869"/>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a:t>
            </a:r>
            <a:r>
              <a:rPr lang="en-US" b="1" dirty="0"/>
              <a:t>L</a:t>
            </a:r>
            <a:r>
              <a:rPr lang="en-US" b="1" dirty="0" smtClean="0"/>
              <a:t>ist: </a:t>
            </a:r>
            <a:r>
              <a:rPr lang="en-US" b="1" smtClean="0"/>
              <a:t>The dot </a:t>
            </a:r>
            <a:r>
              <a:rPr lang="en-US" b="1" dirty="0"/>
              <a:t>o</a:t>
            </a:r>
            <a:r>
              <a:rPr lang="en-US" b="1" smtClean="0"/>
              <a:t>perator</a:t>
            </a:r>
            <a:endParaRPr lang="en-US" b="1" dirty="0"/>
          </a:p>
        </p:txBody>
      </p:sp>
      <p:sp>
        <p:nvSpPr>
          <p:cNvPr id="3" name="Content Placeholder 2"/>
          <p:cNvSpPr>
            <a:spLocks noGrp="1"/>
          </p:cNvSpPr>
          <p:nvPr>
            <p:ph idx="1"/>
          </p:nvPr>
        </p:nvSpPr>
        <p:spPr/>
        <p:txBody>
          <a:bodyPr/>
          <a:lstStyle/>
          <a:p>
            <a:r>
              <a:rPr lang="en-US" dirty="0" smtClean="0"/>
              <a:t>Writing properties with the </a:t>
            </a:r>
            <a:r>
              <a:rPr lang="en-US" smtClean="0"/>
              <a:t>dot operator (.)</a:t>
            </a:r>
            <a:endParaRPr lang="en-US" dirty="0" smtClean="0"/>
          </a:p>
          <a:p>
            <a:r>
              <a:rPr lang="en-US" dirty="0" smtClean="0"/>
              <a:t>Reading properties with the dot operator</a:t>
            </a:r>
          </a:p>
          <a:p>
            <a:r>
              <a:rPr lang="en-US" dirty="0" smtClean="0"/>
              <a:t>Calling methods with the dot operator</a:t>
            </a:r>
          </a:p>
          <a:p>
            <a:r>
              <a:rPr lang="en-US" i="1" dirty="0" smtClean="0"/>
              <a:t>The dot operator</a:t>
            </a:r>
            <a:endParaRPr lang="en-US" i="1" dirty="0"/>
          </a:p>
        </p:txBody>
      </p:sp>
    </p:spTree>
    <p:extLst>
      <p:ext uri="{BB962C8B-B14F-4D97-AF65-F5344CB8AC3E}">
        <p14:creationId xmlns:p14="http://schemas.microsoft.com/office/powerpoint/2010/main" val="1788487729"/>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Syntax</a:t>
            </a:r>
            <a:endParaRPr lang="en-US" b="1"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643505863"/>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Syntax</a:t>
            </a:r>
            <a:endParaRPr lang="en-US" b="1" dirty="0"/>
          </a:p>
        </p:txBody>
      </p:sp>
      <p:sp>
        <p:nvSpPr>
          <p:cNvPr id="3" name="Content Placeholder 2"/>
          <p:cNvSpPr>
            <a:spLocks noGrp="1"/>
          </p:cNvSpPr>
          <p:nvPr>
            <p:ph idx="1"/>
          </p:nvPr>
        </p:nvSpPr>
        <p:spPr/>
        <p:txBody>
          <a:bodyPr/>
          <a:lstStyle/>
          <a:p>
            <a:r>
              <a:rPr lang="en-US" dirty="0" err="1" smtClean="0"/>
              <a:t>Variadic</a:t>
            </a:r>
            <a:r>
              <a:rPr lang="en-US" dirty="0" smtClean="0"/>
              <a:t> arguments</a:t>
            </a:r>
          </a:p>
        </p:txBody>
      </p:sp>
    </p:spTree>
    <p:extLst>
      <p:ext uri="{BB962C8B-B14F-4D97-AF65-F5344CB8AC3E}">
        <p14:creationId xmlns:p14="http://schemas.microsoft.com/office/powerpoint/2010/main" val="774531540"/>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Syntax</a:t>
            </a:r>
            <a:endParaRPr lang="en-US" b="1" dirty="0"/>
          </a:p>
        </p:txBody>
      </p:sp>
      <p:sp>
        <p:nvSpPr>
          <p:cNvPr id="3" name="Content Placeholder 2"/>
          <p:cNvSpPr>
            <a:spLocks noGrp="1"/>
          </p:cNvSpPr>
          <p:nvPr>
            <p:ph idx="1"/>
          </p:nvPr>
        </p:nvSpPr>
        <p:spPr/>
        <p:txBody>
          <a:bodyPr/>
          <a:lstStyle/>
          <a:p>
            <a:r>
              <a:rPr lang="en-US" dirty="0" err="1" smtClean="0"/>
              <a:t>Variadic</a:t>
            </a:r>
            <a:r>
              <a:rPr lang="en-US" dirty="0" smtClean="0"/>
              <a:t> arguments</a:t>
            </a:r>
          </a:p>
          <a:p>
            <a:r>
              <a:rPr lang="en-US" dirty="0" smtClean="0"/>
              <a:t>Spread operator </a:t>
            </a:r>
            <a:r>
              <a:rPr lang="en-US" smtClean="0"/>
              <a:t>(</a:t>
            </a:r>
            <a:r>
              <a:rPr lang="is-IS" smtClean="0"/>
              <a:t>…)</a:t>
            </a:r>
            <a:endParaRPr lang="en-US" dirty="0"/>
          </a:p>
        </p:txBody>
      </p:sp>
    </p:spTree>
    <p:extLst>
      <p:ext uri="{BB962C8B-B14F-4D97-AF65-F5344CB8AC3E}">
        <p14:creationId xmlns:p14="http://schemas.microsoft.com/office/powerpoint/2010/main" val="17865244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Secondary design goals</a:t>
            </a:r>
            <a:endParaRPr lang="en-US" b="1" dirty="0"/>
          </a:p>
        </p:txBody>
      </p:sp>
      <p:sp>
        <p:nvSpPr>
          <p:cNvPr id="3" name="Content Placeholder 2"/>
          <p:cNvSpPr>
            <a:spLocks noGrp="1"/>
          </p:cNvSpPr>
          <p:nvPr>
            <p:ph idx="1"/>
          </p:nvPr>
        </p:nvSpPr>
        <p:spPr/>
        <p:txBody>
          <a:bodyPr/>
          <a:lstStyle/>
          <a:p>
            <a:r>
              <a:rPr lang="en-US" dirty="0" smtClean="0"/>
              <a:t>Portable</a:t>
            </a:r>
          </a:p>
          <a:p>
            <a:pPr lvl="1"/>
            <a:r>
              <a:rPr lang="en-US" dirty="0" smtClean="0"/>
              <a:t>Compiles to JavaScript and can run in </a:t>
            </a:r>
            <a:r>
              <a:rPr lang="en-US" dirty="0" err="1" smtClean="0"/>
              <a:t>node.js</a:t>
            </a:r>
            <a:r>
              <a:rPr lang="en-US" dirty="0" smtClean="0"/>
              <a:t> on many platforms and in browsers</a:t>
            </a:r>
          </a:p>
        </p:txBody>
      </p:sp>
    </p:spTree>
    <p:extLst>
      <p:ext uri="{BB962C8B-B14F-4D97-AF65-F5344CB8AC3E}">
        <p14:creationId xmlns:p14="http://schemas.microsoft.com/office/powerpoint/2010/main" val="1967514482"/>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To Do List: Syntax</a:t>
            </a:r>
            <a:endParaRPr lang="en-US" b="1" dirty="0"/>
          </a:p>
        </p:txBody>
      </p:sp>
      <p:sp>
        <p:nvSpPr>
          <p:cNvPr id="3" name="Content Placeholder 2"/>
          <p:cNvSpPr>
            <a:spLocks noGrp="1"/>
          </p:cNvSpPr>
          <p:nvPr>
            <p:ph idx="1"/>
          </p:nvPr>
        </p:nvSpPr>
        <p:spPr/>
        <p:txBody>
          <a:bodyPr/>
          <a:lstStyle/>
          <a:p>
            <a:r>
              <a:rPr lang="en-US" dirty="0" err="1" smtClean="0"/>
              <a:t>Variadic</a:t>
            </a:r>
            <a:r>
              <a:rPr lang="en-US" dirty="0" smtClean="0"/>
              <a:t> arguments</a:t>
            </a:r>
          </a:p>
          <a:p>
            <a:r>
              <a:rPr lang="en-US" dirty="0" smtClean="0"/>
              <a:t>Spread operator </a:t>
            </a:r>
            <a:r>
              <a:rPr lang="en-US" smtClean="0"/>
              <a:t>(</a:t>
            </a:r>
            <a:r>
              <a:rPr lang="is-IS" smtClean="0"/>
              <a:t>…)</a:t>
            </a:r>
          </a:p>
          <a:p>
            <a:r>
              <a:rPr lang="is-IS" smtClean="0"/>
              <a:t>Code blocks with curly braces</a:t>
            </a:r>
            <a:endParaRPr lang="en-US" dirty="0"/>
          </a:p>
        </p:txBody>
      </p:sp>
    </p:spTree>
    <p:extLst>
      <p:ext uri="{BB962C8B-B14F-4D97-AF65-F5344CB8AC3E}">
        <p14:creationId xmlns:p14="http://schemas.microsoft.com/office/powerpoint/2010/main" val="555015522"/>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Introducing</a:t>
            </a:r>
            <a:r>
              <a:rPr lang="is-IS" b="1" dirty="0" smtClean="0"/>
              <a:t>…</a:t>
            </a:r>
            <a:endParaRPr lang="en-US" b="1"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95108" y="1825625"/>
            <a:ext cx="5801784" cy="4351338"/>
          </a:xfrm>
        </p:spPr>
      </p:pic>
    </p:spTree>
    <p:extLst>
      <p:ext uri="{BB962C8B-B14F-4D97-AF65-F5344CB8AC3E}">
        <p14:creationId xmlns:p14="http://schemas.microsoft.com/office/powerpoint/2010/main" val="1112857976"/>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Bugs</a:t>
            </a:r>
            <a:endParaRPr lang="en-US" b="1"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937000" y="2382044"/>
            <a:ext cx="4318000" cy="3238500"/>
          </a:xfrm>
        </p:spPr>
      </p:pic>
    </p:spTree>
    <p:extLst>
      <p:ext uri="{BB962C8B-B14F-4D97-AF65-F5344CB8AC3E}">
        <p14:creationId xmlns:p14="http://schemas.microsoft.com/office/powerpoint/2010/main" val="225182547"/>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Bugs</a:t>
            </a:r>
            <a:endParaRPr lang="en-US" b="1" dirty="0"/>
          </a:p>
        </p:txBody>
      </p:sp>
      <p:sp>
        <p:nvSpPr>
          <p:cNvPr id="3" name="Content Placeholder 2"/>
          <p:cNvSpPr>
            <a:spLocks noGrp="1"/>
          </p:cNvSpPr>
          <p:nvPr>
            <p:ph idx="1"/>
          </p:nvPr>
        </p:nvSpPr>
        <p:spPr/>
        <p:txBody>
          <a:bodyPr/>
          <a:lstStyle/>
          <a:p>
            <a:r>
              <a:rPr lang="en-US" dirty="0" smtClean="0"/>
              <a:t>BUG-001: As a keen developer and early adopter with an important and imminent deadline, I would like the assignment operator to work for </a:t>
            </a:r>
            <a:r>
              <a:rPr lang="en-US" dirty="0" err="1"/>
              <a:t>I</a:t>
            </a:r>
            <a:r>
              <a:rPr lang="en-US" dirty="0" err="1" smtClean="0"/>
              <a:t>nts</a:t>
            </a:r>
            <a:r>
              <a:rPr lang="en-US" dirty="0" smtClean="0"/>
              <a:t>.</a:t>
            </a:r>
          </a:p>
        </p:txBody>
      </p:sp>
    </p:spTree>
    <p:extLst>
      <p:ext uri="{BB962C8B-B14F-4D97-AF65-F5344CB8AC3E}">
        <p14:creationId xmlns:p14="http://schemas.microsoft.com/office/powerpoint/2010/main" val="1598765762"/>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Bugs</a:t>
            </a:r>
            <a:endParaRPr lang="en-US" b="1" dirty="0"/>
          </a:p>
        </p:txBody>
      </p:sp>
      <p:sp>
        <p:nvSpPr>
          <p:cNvPr id="3" name="Content Placeholder 2"/>
          <p:cNvSpPr>
            <a:spLocks noGrp="1"/>
          </p:cNvSpPr>
          <p:nvPr>
            <p:ph idx="1"/>
          </p:nvPr>
        </p:nvSpPr>
        <p:spPr/>
        <p:txBody>
          <a:bodyPr/>
          <a:lstStyle/>
          <a:p>
            <a:r>
              <a:rPr lang="en-US" dirty="0"/>
              <a:t>BUG-001: As a keen developer and early adopter with an important and imminent deadline, I would like the </a:t>
            </a:r>
            <a:r>
              <a:rPr lang="en-US" dirty="0" smtClean="0"/>
              <a:t>assignment </a:t>
            </a:r>
            <a:r>
              <a:rPr lang="en-US" dirty="0"/>
              <a:t>operator to work for </a:t>
            </a:r>
            <a:r>
              <a:rPr lang="en-US" dirty="0" err="1"/>
              <a:t>Ints</a:t>
            </a:r>
            <a:r>
              <a:rPr lang="en-US" dirty="0"/>
              <a:t>.</a:t>
            </a:r>
          </a:p>
          <a:p>
            <a:endParaRPr lang="en-US" dirty="0"/>
          </a:p>
          <a:p>
            <a:r>
              <a:rPr lang="en-US" dirty="0" smtClean="0"/>
              <a:t>BUG-002: As a keen developer, I would like the assignment operator to work for Strings.</a:t>
            </a:r>
          </a:p>
        </p:txBody>
      </p:sp>
    </p:spTree>
    <p:extLst>
      <p:ext uri="{BB962C8B-B14F-4D97-AF65-F5344CB8AC3E}">
        <p14:creationId xmlns:p14="http://schemas.microsoft.com/office/powerpoint/2010/main" val="1525567680"/>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Bugs</a:t>
            </a:r>
            <a:endParaRPr lang="en-US" b="1" dirty="0"/>
          </a:p>
        </p:txBody>
      </p:sp>
      <p:sp>
        <p:nvSpPr>
          <p:cNvPr id="3" name="Content Placeholder 2"/>
          <p:cNvSpPr>
            <a:spLocks noGrp="1"/>
          </p:cNvSpPr>
          <p:nvPr>
            <p:ph idx="1"/>
          </p:nvPr>
        </p:nvSpPr>
        <p:spPr/>
        <p:txBody>
          <a:bodyPr/>
          <a:lstStyle/>
          <a:p>
            <a:r>
              <a:rPr lang="en-US" dirty="0"/>
              <a:t>BUG-001: As a keen developer and early adopter with an important and imminent deadline, I would like the </a:t>
            </a:r>
            <a:r>
              <a:rPr lang="en-US" dirty="0" smtClean="0"/>
              <a:t>assignment </a:t>
            </a:r>
            <a:r>
              <a:rPr lang="en-US" dirty="0"/>
              <a:t>operator to work for </a:t>
            </a:r>
            <a:r>
              <a:rPr lang="en-US" dirty="0" err="1"/>
              <a:t>Ints</a:t>
            </a:r>
            <a:r>
              <a:rPr lang="en-US" dirty="0"/>
              <a:t>.</a:t>
            </a:r>
          </a:p>
          <a:p>
            <a:endParaRPr lang="en-US" dirty="0"/>
          </a:p>
          <a:p>
            <a:r>
              <a:rPr lang="en-US" dirty="0"/>
              <a:t>BUG-002: As a keen developer, I would like the assignment operator to work for Strings.</a:t>
            </a:r>
          </a:p>
          <a:p>
            <a:endParaRPr lang="en-US" dirty="0"/>
          </a:p>
          <a:p>
            <a:r>
              <a:rPr lang="en-US" dirty="0" smtClean="0"/>
              <a:t>BUG-003: The assignment operator doesn’t work for Arrays</a:t>
            </a:r>
          </a:p>
        </p:txBody>
      </p:sp>
    </p:spTree>
    <p:extLst>
      <p:ext uri="{BB962C8B-B14F-4D97-AF65-F5344CB8AC3E}">
        <p14:creationId xmlns:p14="http://schemas.microsoft.com/office/powerpoint/2010/main" val="80902011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Bugs</a:t>
            </a:r>
            <a:endParaRPr lang="en-US" b="1" dirty="0"/>
          </a:p>
        </p:txBody>
      </p:sp>
      <p:sp>
        <p:nvSpPr>
          <p:cNvPr id="3" name="Content Placeholder 2"/>
          <p:cNvSpPr>
            <a:spLocks noGrp="1"/>
          </p:cNvSpPr>
          <p:nvPr>
            <p:ph idx="1"/>
          </p:nvPr>
        </p:nvSpPr>
        <p:spPr/>
        <p:txBody>
          <a:bodyPr/>
          <a:lstStyle/>
          <a:p>
            <a:r>
              <a:rPr lang="en-US" dirty="0"/>
              <a:t>BUG-001: As a keen developer and early adopter with an important and imminent deadline, I would like the </a:t>
            </a:r>
            <a:r>
              <a:rPr lang="en-US" dirty="0" smtClean="0"/>
              <a:t>assignment </a:t>
            </a:r>
            <a:r>
              <a:rPr lang="en-US" dirty="0"/>
              <a:t>operator to work for </a:t>
            </a:r>
            <a:r>
              <a:rPr lang="en-US" dirty="0" err="1"/>
              <a:t>Ints</a:t>
            </a:r>
            <a:r>
              <a:rPr lang="en-US" dirty="0"/>
              <a:t>.</a:t>
            </a:r>
          </a:p>
          <a:p>
            <a:endParaRPr lang="en-US" dirty="0"/>
          </a:p>
          <a:p>
            <a:r>
              <a:rPr lang="en-US" dirty="0"/>
              <a:t>BUG-002: As a keen developer, I would like the assignment operator to work for Strings.</a:t>
            </a:r>
          </a:p>
          <a:p>
            <a:endParaRPr lang="en-US" dirty="0"/>
          </a:p>
          <a:p>
            <a:r>
              <a:rPr lang="en-US" dirty="0" smtClean="0"/>
              <a:t>BUG-003: The assignment operator doesn’t work for Arrays</a:t>
            </a:r>
          </a:p>
          <a:p>
            <a:r>
              <a:rPr lang="en-US" dirty="0" smtClean="0"/>
              <a:t>BUG-004: = broken for Objects</a:t>
            </a:r>
            <a:endParaRPr lang="en-US" dirty="0"/>
          </a:p>
        </p:txBody>
      </p:sp>
    </p:spTree>
    <p:extLst>
      <p:ext uri="{BB962C8B-B14F-4D97-AF65-F5344CB8AC3E}">
        <p14:creationId xmlns:p14="http://schemas.microsoft.com/office/powerpoint/2010/main" val="49185643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Introducing</a:t>
            </a:r>
            <a:r>
              <a:rPr lang="is-IS" b="1" dirty="0" smtClean="0"/>
              <a:t>…</a:t>
            </a:r>
            <a:endParaRPr lang="en-US" b="1" dirty="0"/>
          </a:p>
        </p:txBody>
      </p:sp>
      <p:pic>
        <p:nvPicPr>
          <p:cNvPr id="5" name="Content Placeholder 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211135" y="1825625"/>
            <a:ext cx="5769729" cy="4351338"/>
          </a:xfrm>
        </p:spPr>
      </p:pic>
    </p:spTree>
    <p:extLst>
      <p:ext uri="{BB962C8B-B14F-4D97-AF65-F5344CB8AC3E}">
        <p14:creationId xmlns:p14="http://schemas.microsoft.com/office/powerpoint/2010/main" val="1516227599"/>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endParaRPr lang="en-US" b="1" dirty="0"/>
          </a:p>
        </p:txBody>
      </p:sp>
      <p:sp>
        <p:nvSpPr>
          <p:cNvPr id="3" name="Content Placeholder 2"/>
          <p:cNvSpPr>
            <a:spLocks noGrp="1"/>
          </p:cNvSpPr>
          <p:nvPr>
            <p:ph idx="1"/>
          </p:nvPr>
        </p:nvSpPr>
        <p:spPr/>
        <p:txBody>
          <a:bodyPr/>
          <a:lstStyle/>
          <a:p>
            <a:endParaRPr lang="en-US" dirty="0"/>
          </a:p>
        </p:txBody>
      </p:sp>
      <p:sp>
        <p:nvSpPr>
          <p:cNvPr id="4" name="Title 1"/>
          <p:cNvSpPr txBox="1">
            <a:spLocks/>
          </p:cNvSpPr>
          <p:nvPr/>
        </p:nvSpPr>
        <p:spPr>
          <a:xfrm>
            <a:off x="1524000" y="2807494"/>
            <a:ext cx="9144000" cy="2387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9600" dirty="0" smtClean="0">
                <a:solidFill>
                  <a:schemeClr val="bg1"/>
                </a:solidFill>
                <a:effectLst>
                  <a:glow rad="127000">
                    <a:schemeClr val="bg1">
                      <a:lumMod val="50000"/>
                    </a:schemeClr>
                  </a:glow>
                </a:effectLst>
              </a:rPr>
              <a:t>FFS Script</a:t>
            </a:r>
            <a:endParaRPr lang="en-US" sz="9600" dirty="0">
              <a:solidFill>
                <a:schemeClr val="bg1"/>
              </a:solidFill>
              <a:effectLst>
                <a:glow rad="127000">
                  <a:schemeClr val="bg1">
                    <a:lumMod val="50000"/>
                  </a:schemeClr>
                </a:glow>
              </a:effectLst>
            </a:endParaRPr>
          </a:p>
        </p:txBody>
      </p:sp>
    </p:spTree>
    <p:extLst>
      <p:ext uri="{BB962C8B-B14F-4D97-AF65-F5344CB8AC3E}">
        <p14:creationId xmlns:p14="http://schemas.microsoft.com/office/powerpoint/2010/main" val="1240328799"/>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6000"/>
            <a:lum/>
          </a:blip>
          <a:srcRect/>
          <a:stretch>
            <a:fillRect b="-5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err="1" smtClean="0"/>
              <a:t>FizzBuzz</a:t>
            </a:r>
            <a:endParaRPr lang="en-US" b="1" dirty="0"/>
          </a:p>
        </p:txBody>
      </p:sp>
      <p:sp>
        <p:nvSpPr>
          <p:cNvPr id="3" name="Content Placeholder 2"/>
          <p:cNvSpPr>
            <a:spLocks noGrp="1"/>
          </p:cNvSpPr>
          <p:nvPr>
            <p:ph idx="1"/>
          </p:nvPr>
        </p:nvSpPr>
        <p:spPr>
          <a:xfrm>
            <a:off x="838200" y="1840615"/>
            <a:ext cx="10515600" cy="4351338"/>
          </a:xfrm>
        </p:spPr>
        <p:txBody>
          <a:bodyPr/>
          <a:lstStyle/>
          <a:p>
            <a:r>
              <a:rPr lang="en-US" i="1" dirty="0" smtClean="0"/>
              <a:t>"Write a program that prints the numbers from 1 to 100. But for multiples of three print “Fizz” instead of the number and for the multiples of five print “Buzz”. For numbers which are multiples of both three and five print “</a:t>
            </a:r>
            <a:r>
              <a:rPr lang="en-US" i="1" dirty="0" err="1" smtClean="0"/>
              <a:t>FizzBuzz</a:t>
            </a:r>
            <a:r>
              <a:rPr lang="en-US" i="1" dirty="0" smtClean="0"/>
              <a:t>”."</a:t>
            </a:r>
            <a:r>
              <a:rPr lang="en-US" dirty="0" smtClean="0"/>
              <a:t/>
            </a:r>
            <a:br>
              <a:rPr lang="en-US" dirty="0" smtClean="0"/>
            </a:br>
            <a:endParaRPr lang="en-US" dirty="0"/>
          </a:p>
        </p:txBody>
      </p:sp>
    </p:spTree>
    <p:extLst>
      <p:ext uri="{BB962C8B-B14F-4D97-AF65-F5344CB8AC3E}">
        <p14:creationId xmlns:p14="http://schemas.microsoft.com/office/powerpoint/2010/main" val="5502206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81004</TotalTime>
  <Words>3233</Words>
  <Application>Microsoft Macintosh PowerPoint</Application>
  <PresentationFormat>Widescreen</PresentationFormat>
  <Paragraphs>574</Paragraphs>
  <Slides>109</Slides>
  <Notes>81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109</vt:i4>
      </vt:variant>
    </vt:vector>
  </HeadingPairs>
  <TitlesOfParts>
    <vt:vector size="113" baseType="lpstr">
      <vt:lpstr>Calibri</vt:lpstr>
      <vt:lpstr>Calibri Light</vt:lpstr>
      <vt:lpstr>Arial</vt:lpstr>
      <vt:lpstr>Office Theme</vt:lpstr>
      <vt:lpstr>The Future Of Simple Programming</vt:lpstr>
      <vt:lpstr>The current state of programming</vt:lpstr>
      <vt:lpstr>A vision of the future</vt:lpstr>
      <vt:lpstr>Opportunity</vt:lpstr>
      <vt:lpstr>Primary design goals</vt:lpstr>
      <vt:lpstr>Primary design goals</vt:lpstr>
      <vt:lpstr>Primary design goals</vt:lpstr>
      <vt:lpstr>Secondary design goals</vt:lpstr>
      <vt:lpstr>Secondary design goals</vt:lpstr>
      <vt:lpstr>Secondary design goals</vt:lpstr>
      <vt:lpstr>Tertiary design goals</vt:lpstr>
      <vt:lpstr>Tertiary design goals</vt:lpstr>
      <vt:lpstr>Tertiary design goals</vt:lpstr>
      <vt:lpstr>Introducing…</vt:lpstr>
      <vt:lpstr>The To Do List</vt:lpstr>
      <vt:lpstr>To Do List: Access Modifiers</vt:lpstr>
      <vt:lpstr>To Do List: Access Modifiers</vt:lpstr>
      <vt:lpstr>To Do List: Access Modifiers</vt:lpstr>
      <vt:lpstr>To Do List: Access Modifiers</vt:lpstr>
      <vt:lpstr>To Do List: Access Modifiers</vt:lpstr>
      <vt:lpstr>To Do List: Access Modifiers</vt:lpstr>
      <vt:lpstr>To Do List: Access Modifiers</vt:lpstr>
      <vt:lpstr>To Do List: Classes, Interfaces</vt:lpstr>
      <vt:lpstr>To Do List: Classes, Interfaces</vt:lpstr>
      <vt:lpstr>To Do List: Classes, Interfaces</vt:lpstr>
      <vt:lpstr>To Do List: Classes, Interfaces</vt:lpstr>
      <vt:lpstr>To Do List: Classes, Interfaces</vt:lpstr>
      <vt:lpstr>To Do List: Classes, Interfaces</vt:lpstr>
      <vt:lpstr>To Do List: Classes, Interfaces</vt:lpstr>
      <vt:lpstr>To Do List: Classes, Interfaces</vt:lpstr>
      <vt:lpstr>To Do List: Classes, Interfaces</vt:lpstr>
      <vt:lpstr>To Do List: Exceptions</vt:lpstr>
      <vt:lpstr>To Do List: Exceptions</vt:lpstr>
      <vt:lpstr>To Do List: Exceptions</vt:lpstr>
      <vt:lpstr>To Do List: Exceptions</vt:lpstr>
      <vt:lpstr>To Do List: Exceptions</vt:lpstr>
      <vt:lpstr>To Do List: Exceptions</vt:lpstr>
      <vt:lpstr>To Do List: Exceptions</vt:lpstr>
      <vt:lpstr>To Do List: Jump statements</vt:lpstr>
      <vt:lpstr>To Do List: Jump statements</vt:lpstr>
      <vt:lpstr>To Do List: Jump statements</vt:lpstr>
      <vt:lpstr>To Do List: Jump statements</vt:lpstr>
      <vt:lpstr>To Do List: Jump statements</vt:lpstr>
      <vt:lpstr>To Do List: Looping</vt:lpstr>
      <vt:lpstr>To Do List: Looping</vt:lpstr>
      <vt:lpstr>To Do List: Looping</vt:lpstr>
      <vt:lpstr>To Do List: Looping</vt:lpstr>
      <vt:lpstr>To Do List: Looping</vt:lpstr>
      <vt:lpstr>To Do List: Looping</vt:lpstr>
      <vt:lpstr>To Do List: Looping</vt:lpstr>
      <vt:lpstr>To Do List: Looping</vt:lpstr>
      <vt:lpstr>To Do List: Branching</vt:lpstr>
      <vt:lpstr>To Do List: Branching</vt:lpstr>
      <vt:lpstr>To Do List: Branching</vt:lpstr>
      <vt:lpstr>To Do List: Branching</vt:lpstr>
      <vt:lpstr>To Do List: Branching</vt:lpstr>
      <vt:lpstr>To Do List: Branching</vt:lpstr>
      <vt:lpstr>To do list: Mathematical operators</vt:lpstr>
      <vt:lpstr>To do list: Mathematical operators</vt:lpstr>
      <vt:lpstr>To do list: Mathematical operators</vt:lpstr>
      <vt:lpstr>To do list: Mathematical operators</vt:lpstr>
      <vt:lpstr>To do list: Mathematical operators</vt:lpstr>
      <vt:lpstr>To do list: Mathematical operators</vt:lpstr>
      <vt:lpstr>To do list: Mathematical operators</vt:lpstr>
      <vt:lpstr>To do list: Mathematical operators</vt:lpstr>
      <vt:lpstr>To do list: Mathematical operators</vt:lpstr>
      <vt:lpstr>To do list: Mathematical operators</vt:lpstr>
      <vt:lpstr>To Do List: Equality operators</vt:lpstr>
      <vt:lpstr>To Do List: Equality operators</vt:lpstr>
      <vt:lpstr>To Do List: Equality operators</vt:lpstr>
      <vt:lpstr>To Do List: Equality operators</vt:lpstr>
      <vt:lpstr>To Do List: Equality operators</vt:lpstr>
      <vt:lpstr>To Do List: Equality operators</vt:lpstr>
      <vt:lpstr>To Do List: Equality operators</vt:lpstr>
      <vt:lpstr>To Do List: Equality operators</vt:lpstr>
      <vt:lpstr>To Do List: Equality operators</vt:lpstr>
      <vt:lpstr>To Do List: Logical operators</vt:lpstr>
      <vt:lpstr>To Do List: Logical operators</vt:lpstr>
      <vt:lpstr>To Do List: Logical operators</vt:lpstr>
      <vt:lpstr>To Do List: Logical operators</vt:lpstr>
      <vt:lpstr>To Do List: Logical operators</vt:lpstr>
      <vt:lpstr>To Do List: The dot operator</vt:lpstr>
      <vt:lpstr>To Do List: The dot operator</vt:lpstr>
      <vt:lpstr>To Do List: The dot operator</vt:lpstr>
      <vt:lpstr>To Do List: The dot operator</vt:lpstr>
      <vt:lpstr>To Do List: The dot operator</vt:lpstr>
      <vt:lpstr>To Do List: Syntax</vt:lpstr>
      <vt:lpstr>To Do List: Syntax</vt:lpstr>
      <vt:lpstr>To Do List: Syntax</vt:lpstr>
      <vt:lpstr>To Do List: Syntax</vt:lpstr>
      <vt:lpstr>Introducing…</vt:lpstr>
      <vt:lpstr>Bugs</vt:lpstr>
      <vt:lpstr>Bugs</vt:lpstr>
      <vt:lpstr>Bugs</vt:lpstr>
      <vt:lpstr>Bugs</vt:lpstr>
      <vt:lpstr>Bugs</vt:lpstr>
      <vt:lpstr>Introducing…</vt:lpstr>
      <vt:lpstr>PowerPoint Presentation</vt:lpstr>
      <vt:lpstr>FizzBuzz</vt:lpstr>
      <vt:lpstr>PowerPoint Presentation</vt:lpstr>
      <vt:lpstr>Marking My Own Homework</vt:lpstr>
      <vt:lpstr>Marking My Own Homework</vt:lpstr>
      <vt:lpstr>Marking My Own Homework</vt:lpstr>
      <vt:lpstr>Marking My Own Homework</vt:lpstr>
      <vt:lpstr>Marking My Own Homework</vt:lpstr>
      <vt:lpstr>Marking My Own Homework</vt:lpstr>
      <vt:lpstr>Marking My Own Homework</vt:lpstr>
      <vt:lpstr>Marking My Own Homework</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Simple Programming</dc:title>
  <dc:creator>Andrew Gleadall</dc:creator>
  <cp:lastModifiedBy>Andrew Gleadall</cp:lastModifiedBy>
  <cp:revision>156</cp:revision>
  <dcterms:created xsi:type="dcterms:W3CDTF">2019-08-17T20:36:43Z</dcterms:created>
  <dcterms:modified xsi:type="dcterms:W3CDTF">2019-11-04T21:26:48Z</dcterms:modified>
</cp:coreProperties>
</file>

<file path=docProps/thumbnail.jpeg>
</file>